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62" r:id="rId3"/>
    <p:sldId id="264" r:id="rId4"/>
    <p:sldId id="266" r:id="rId5"/>
    <p:sldId id="268" r:id="rId6"/>
    <p:sldId id="270" r:id="rId7"/>
    <p:sldId id="271" r:id="rId8"/>
    <p:sldId id="272" r:id="rId9"/>
    <p:sldId id="298" r:id="rId10"/>
    <p:sldId id="273" r:id="rId11"/>
    <p:sldId id="300" r:id="rId12"/>
    <p:sldId id="301" r:id="rId13"/>
    <p:sldId id="302" r:id="rId14"/>
    <p:sldId id="303" r:id="rId15"/>
    <p:sldId id="304" r:id="rId16"/>
    <p:sldId id="305" r:id="rId17"/>
    <p:sldId id="276" r:id="rId18"/>
    <p:sldId id="277" r:id="rId19"/>
    <p:sldId id="307" r:id="rId20"/>
    <p:sldId id="308" r:id="rId21"/>
    <p:sldId id="309" r:id="rId22"/>
    <p:sldId id="310" r:id="rId23"/>
    <p:sldId id="278" r:id="rId24"/>
    <p:sldId id="311" r:id="rId25"/>
    <p:sldId id="313" r:id="rId26"/>
    <p:sldId id="312" r:id="rId27"/>
    <p:sldId id="322" r:id="rId28"/>
    <p:sldId id="314" r:id="rId29"/>
    <p:sldId id="315" r:id="rId30"/>
    <p:sldId id="316" r:id="rId31"/>
    <p:sldId id="317" r:id="rId32"/>
    <p:sldId id="318" r:id="rId33"/>
    <p:sldId id="319" r:id="rId34"/>
    <p:sldId id="279" r:id="rId35"/>
    <p:sldId id="280" r:id="rId36"/>
    <p:sldId id="281" r:id="rId37"/>
    <p:sldId id="282" r:id="rId38"/>
    <p:sldId id="283" r:id="rId39"/>
    <p:sldId id="299" r:id="rId40"/>
    <p:sldId id="320" r:id="rId41"/>
    <p:sldId id="284" r:id="rId42"/>
    <p:sldId id="286" r:id="rId43"/>
    <p:sldId id="287" r:id="rId44"/>
    <p:sldId id="288" r:id="rId45"/>
    <p:sldId id="289" r:id="rId46"/>
    <p:sldId id="290" r:id="rId47"/>
    <p:sldId id="291" r:id="rId48"/>
    <p:sldId id="294" r:id="rId4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189" autoAdjust="0"/>
  </p:normalViewPr>
  <p:slideViewPr>
    <p:cSldViewPr>
      <p:cViewPr varScale="1">
        <p:scale>
          <a:sx n="96" d="100"/>
          <a:sy n="96" d="100"/>
        </p:scale>
        <p:origin x="-41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6A829-3610-4BE5-A2E2-DC87FAB0EDAA}" type="datetimeFigureOut">
              <a:rPr lang="de-DE" smtClean="0"/>
              <a:pPr/>
              <a:t>17.11.2017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CBFED0-8E10-4774-8251-7F7C5E4E8ACC}"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dirty="0" smtClean="0"/>
              <a:t>Diese sind es aber gerade, die sowohl über Ihre gelebte soziale Verantwortung vor Ort, als auch als Arbeitgeber zum Erhalt der hiesigen Infrastruktur und des gesellschaftlichen Miteinanders stark beitragen.</a:t>
            </a:r>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5</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Dagegen ist Gülle ja etwas in Verruf gekommen, die Kritik eigentlich nur dann berechtigt, wenn davon zu viel verwendet wird. Aber wir haben keine Viehhaltung, also auch nicht das Problem, Gülle irgendwie verwerten zu müssen</a:t>
            </a:r>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46</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Eine Reihe von Labels soll dabei helfen, regionale Produkte zu erkennen……….</a:t>
            </a:r>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7</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dirty="0" smtClean="0"/>
              <a:t>Hier sind wir alle als Verbraucher gefordert. </a:t>
            </a:r>
          </a:p>
          <a:p>
            <a:r>
              <a:rPr lang="de-DE" sz="1200" dirty="0" smtClean="0"/>
              <a:t>Hier können wir als Kunden durch lesen der Verpackungshinweise, Beurteilung der Herkunft, Kontakt mit den Erzeugern, nachfragen, weiterdenken, konfrontieren, diskutieren, agieren, durch unsere Kaufentscheidungen viel zu einem Wandel beitragen.</a:t>
            </a:r>
          </a:p>
          <a:p>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9</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So sieht dieses Prüfzeichen aus, ein stilisierter Teller…….Es</a:t>
            </a:r>
            <a:r>
              <a:rPr lang="de-DE" baseline="0" dirty="0" smtClean="0"/>
              <a:t> ist bereits auf einigen, in Zukunft hoffentlich auf vielen Lebensmitteln aus NRW zu finden</a:t>
            </a:r>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14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…hier von meinem Sohn, dem Leiter</a:t>
            </a:r>
            <a:r>
              <a:rPr lang="de-DE" baseline="0" dirty="0" smtClean="0"/>
              <a:t> unseres Betriebes</a:t>
            </a:r>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33</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34</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Hier sehen Sie ein solches Zertifikat. Um es zu bekommen, müssen wir nicht nur einmal im Jahr eine umfangreiche Prüfung durchlaufen, sondern das ganze Jahr über ständig</a:t>
            </a:r>
            <a:r>
              <a:rPr lang="de-DE" baseline="0" dirty="0" smtClean="0"/>
              <a:t> jeden Arbeitsgang dokumentieren.</a:t>
            </a:r>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43</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 Hat eigentlich nur Vorteile, ist </a:t>
            </a:r>
            <a:r>
              <a:rPr lang="de-DE" dirty="0" err="1" smtClean="0"/>
              <a:t>leicht,hat</a:t>
            </a:r>
            <a:r>
              <a:rPr lang="de-DE" dirty="0" smtClean="0"/>
              <a:t> viel Platz für Informationen, schützt vor Licht, das ist wichtig, damit die Kartoffeln nicht grün werden,</a:t>
            </a:r>
            <a:r>
              <a:rPr lang="de-DE" baseline="0" dirty="0" smtClean="0"/>
              <a:t> ist voll kompostierbar weil auch das Sichtfenster aus einer Naturfaser besteht, sie ist nur leider für uns teurer als Plastik</a:t>
            </a:r>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44</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………brauche ich nicht näher zu erläutern.</a:t>
            </a:r>
            <a:endParaRPr lang="de-DE" dirty="0"/>
          </a:p>
        </p:txBody>
      </p:sp>
      <p:sp>
        <p:nvSpPr>
          <p:cNvPr id="4" name="Foliennummernplatzhalter 3"/>
          <p:cNvSpPr>
            <a:spLocks noGrp="1"/>
          </p:cNvSpPr>
          <p:nvPr>
            <p:ph type="sldNum" sz="quarter" idx="10"/>
          </p:nvPr>
        </p:nvSpPr>
        <p:spPr/>
        <p:txBody>
          <a:bodyPr/>
          <a:lstStyle/>
          <a:p>
            <a:fld id="{6FCBFED0-8E10-4774-8251-7F7C5E4E8ACC}" type="slidenum">
              <a:rPr lang="de-DE" smtClean="0"/>
              <a:pPr/>
              <a:t>45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74D18A18-C215-4B49-8FEF-157C2F67D5B0}" type="datetimeFigureOut">
              <a:rPr lang="de-DE" smtClean="0"/>
              <a:pPr/>
              <a:t>17.11.2017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B533748-B1AC-4C2A-932F-1AF4707DCEB8}" type="slidenum">
              <a:rPr lang="de-DE" smtClean="0"/>
              <a:pPr/>
              <a:t>‹Nr.›</a:t>
            </a:fld>
            <a:endParaRPr lang="de-DE"/>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18A18-C215-4B49-8FEF-157C2F67D5B0}" type="datetimeFigureOut">
              <a:rPr lang="de-DE" smtClean="0"/>
              <a:pPr/>
              <a:t>17.11.2017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33748-B1AC-4C2A-932F-1AF4707DCEB8}"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1412776"/>
            <a:ext cx="7772400" cy="1470025"/>
          </a:xfrm>
        </p:spPr>
        <p:txBody>
          <a:bodyPr/>
          <a:lstStyle/>
          <a:p>
            <a:r>
              <a:rPr lang="de-DE" dirty="0"/>
              <a:t>NRW – das Beste aus der Region</a:t>
            </a:r>
          </a:p>
        </p:txBody>
      </p:sp>
      <p:sp>
        <p:nvSpPr>
          <p:cNvPr id="3" name="Untertitel 2"/>
          <p:cNvSpPr>
            <a:spLocks noGrp="1"/>
          </p:cNvSpPr>
          <p:nvPr>
            <p:ph type="subTitle" idx="1"/>
          </p:nvPr>
        </p:nvSpPr>
        <p:spPr/>
        <p:txBody>
          <a:bodyPr/>
          <a:lstStyle/>
          <a:p>
            <a:endParaRPr lang="de-DE" dirty="0"/>
          </a:p>
        </p:txBody>
      </p:sp>
      <p:pic>
        <p:nvPicPr>
          <p:cNvPr id="1026" name="Picture 2" descr="http://www.nrw-isst-gut.de/fileadmin/dateien/Pruefsiegel/Produkt/NRWisstGut_Master_Qualitaetssiegel.png"/>
          <p:cNvPicPr>
            <a:picLocks noChangeAspect="1" noChangeArrowheads="1"/>
          </p:cNvPicPr>
          <p:nvPr/>
        </p:nvPicPr>
        <p:blipFill>
          <a:blip r:embed="rId2" cstate="print"/>
          <a:srcRect/>
          <a:stretch>
            <a:fillRect/>
          </a:stretch>
        </p:blipFill>
        <p:spPr bwMode="auto">
          <a:xfrm>
            <a:off x="395536" y="2780928"/>
            <a:ext cx="8122940" cy="3592217"/>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1700808"/>
            <a:ext cx="7632848" cy="2677656"/>
          </a:xfrm>
          <a:prstGeom prst="rect">
            <a:avLst/>
          </a:prstGeom>
        </p:spPr>
        <p:txBody>
          <a:bodyPr wrap="square">
            <a:spAutoFit/>
          </a:bodyPr>
          <a:lstStyle/>
          <a:p>
            <a:r>
              <a:rPr lang="de-DE" sz="2800" dirty="0" err="1" smtClean="0"/>
              <a:t>Kunden,die</a:t>
            </a:r>
            <a:r>
              <a:rPr lang="de-DE" sz="2800" dirty="0" smtClean="0"/>
              <a:t> </a:t>
            </a:r>
            <a:r>
              <a:rPr lang="de-DE" sz="2800" dirty="0"/>
              <a:t>wissen wollen, </a:t>
            </a:r>
            <a:endParaRPr lang="de-DE" sz="2800" dirty="0" smtClean="0"/>
          </a:p>
          <a:p>
            <a:r>
              <a:rPr lang="de-DE" sz="2800" dirty="0" smtClean="0"/>
              <a:t>wo </a:t>
            </a:r>
            <a:r>
              <a:rPr lang="de-DE" sz="2800" dirty="0"/>
              <a:t>genau steht der Apfelbaum, </a:t>
            </a:r>
            <a:endParaRPr lang="de-DE" sz="2800" dirty="0" smtClean="0"/>
          </a:p>
          <a:p>
            <a:r>
              <a:rPr lang="de-DE" sz="2800" dirty="0" smtClean="0"/>
              <a:t>von </a:t>
            </a:r>
            <a:r>
              <a:rPr lang="de-DE" sz="2800" dirty="0"/>
              <a:t>dem mein </a:t>
            </a:r>
            <a:r>
              <a:rPr lang="de-DE" sz="2800" dirty="0" err="1"/>
              <a:t>Boskop</a:t>
            </a:r>
            <a:r>
              <a:rPr lang="de-DE" sz="2800" dirty="0"/>
              <a:t> gepflückt wurde. </a:t>
            </a:r>
            <a:endParaRPr lang="de-DE" sz="2800" dirty="0" smtClean="0"/>
          </a:p>
          <a:p>
            <a:endParaRPr lang="de-DE" sz="2800" dirty="0"/>
          </a:p>
          <a:p>
            <a:r>
              <a:rPr lang="de-DE" sz="2800" dirty="0"/>
              <a:t>Und wo ist der Acker, auf dem meine Kartoffeln gewachsen sind?</a:t>
            </a:r>
          </a:p>
        </p:txBody>
      </p:sp>
      <p:pic>
        <p:nvPicPr>
          <p:cNvPr id="27650" name="Picture 2" descr="https://cdn.pixabay.com/photo/2017/09/26/13/42/apple-2788662__180.jpg"/>
          <p:cNvPicPr>
            <a:picLocks noChangeAspect="1" noChangeArrowheads="1"/>
          </p:cNvPicPr>
          <p:nvPr/>
        </p:nvPicPr>
        <p:blipFill>
          <a:blip r:embed="rId2" cstate="print"/>
          <a:srcRect/>
          <a:stretch>
            <a:fillRect/>
          </a:stretch>
        </p:blipFill>
        <p:spPr bwMode="auto">
          <a:xfrm>
            <a:off x="5436096" y="908720"/>
            <a:ext cx="2905125" cy="1714500"/>
          </a:xfrm>
          <a:prstGeom prst="rect">
            <a:avLst/>
          </a:prstGeom>
          <a:noFill/>
        </p:spPr>
      </p:pic>
      <p:pic>
        <p:nvPicPr>
          <p:cNvPr id="27651" name="Picture 3" descr="C:\Users\Hans-Leo\Desktop\Homepage\images\Privatkunden1.JPG"/>
          <p:cNvPicPr>
            <a:picLocks noChangeAspect="1" noChangeArrowheads="1"/>
          </p:cNvPicPr>
          <p:nvPr/>
        </p:nvPicPr>
        <p:blipFill>
          <a:blip r:embed="rId3" cstate="print"/>
          <a:srcRect/>
          <a:stretch>
            <a:fillRect/>
          </a:stretch>
        </p:blipFill>
        <p:spPr bwMode="auto">
          <a:xfrm>
            <a:off x="3707904" y="3933056"/>
            <a:ext cx="3479032" cy="2609274"/>
          </a:xfrm>
          <a:prstGeom prst="rect">
            <a:avLst/>
          </a:prstGeom>
          <a:noFill/>
        </p:spPr>
      </p:pic>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548680"/>
            <a:ext cx="7632848" cy="5262979"/>
          </a:xfrm>
          <a:prstGeom prst="rect">
            <a:avLst/>
          </a:prstGeom>
        </p:spPr>
        <p:txBody>
          <a:bodyPr wrap="square">
            <a:spAutoFit/>
          </a:bodyPr>
          <a:lstStyle/>
          <a:p>
            <a:r>
              <a:rPr lang="de-DE" sz="2800" dirty="0" smtClean="0">
                <a:solidFill>
                  <a:srgbClr val="00B050"/>
                </a:solidFill>
              </a:rPr>
              <a:t>Umdenken</a:t>
            </a:r>
          </a:p>
          <a:p>
            <a:endParaRPr lang="de-DE" sz="2800" dirty="0" smtClean="0"/>
          </a:p>
          <a:p>
            <a:endParaRPr lang="de-DE" sz="2800" dirty="0" smtClean="0"/>
          </a:p>
          <a:p>
            <a:endParaRPr lang="de-DE" sz="2800" dirty="0" smtClean="0"/>
          </a:p>
          <a:p>
            <a:endParaRPr lang="de-DE" sz="2800" dirty="0" smtClean="0"/>
          </a:p>
          <a:p>
            <a:r>
              <a:rPr lang="de-DE" sz="2800" dirty="0" smtClean="0"/>
              <a:t>NRW       </a:t>
            </a:r>
          </a:p>
          <a:p>
            <a:endParaRPr lang="de-DE" sz="2800" dirty="0" smtClean="0"/>
          </a:p>
          <a:p>
            <a:endParaRPr lang="de-DE" sz="2800" dirty="0" smtClean="0"/>
          </a:p>
          <a:p>
            <a:endParaRPr lang="de-DE" sz="2800" dirty="0" smtClean="0"/>
          </a:p>
          <a:p>
            <a:endParaRPr lang="de-DE" sz="2800" dirty="0" smtClean="0"/>
          </a:p>
          <a:p>
            <a:r>
              <a:rPr lang="de-DE" sz="2800" dirty="0" smtClean="0"/>
              <a:t>Vereinigungen</a:t>
            </a:r>
            <a:endParaRPr lang="de-DE" sz="2800" dirty="0"/>
          </a:p>
          <a:p>
            <a:endParaRPr lang="de-DE" sz="2800" dirty="0"/>
          </a:p>
        </p:txBody>
      </p:sp>
      <p:pic>
        <p:nvPicPr>
          <p:cNvPr id="46082" name="Picture 2" descr="http://www.mik.nrw.de/fileadmin/_migrated/pics/3506___landeswapp.gif"/>
          <p:cNvPicPr>
            <a:picLocks noChangeAspect="1" noChangeArrowheads="1"/>
          </p:cNvPicPr>
          <p:nvPr/>
        </p:nvPicPr>
        <p:blipFill>
          <a:blip r:embed="rId2" cstate="print"/>
          <a:srcRect/>
          <a:stretch>
            <a:fillRect/>
          </a:stretch>
        </p:blipFill>
        <p:spPr bwMode="auto">
          <a:xfrm>
            <a:off x="3059832" y="1196752"/>
            <a:ext cx="2850884" cy="3456384"/>
          </a:xfrm>
          <a:prstGeom prst="rect">
            <a:avLst/>
          </a:prstGeom>
          <a:noFill/>
        </p:spPr>
      </p:pic>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1484784"/>
            <a:ext cx="7632848" cy="3108543"/>
          </a:xfrm>
          <a:prstGeom prst="rect">
            <a:avLst/>
          </a:prstGeom>
        </p:spPr>
        <p:txBody>
          <a:bodyPr wrap="square">
            <a:spAutoFit/>
          </a:bodyPr>
          <a:lstStyle/>
          <a:p>
            <a:r>
              <a:rPr lang="de-DE" sz="2800" dirty="0" smtClean="0"/>
              <a:t>An erster Stelle möchte ich hier nennen den Verein </a:t>
            </a:r>
            <a:r>
              <a:rPr lang="de-DE" sz="2800" dirty="0" smtClean="0">
                <a:solidFill>
                  <a:srgbClr val="00B050"/>
                </a:solidFill>
              </a:rPr>
              <a:t>Ernährung NRW.</a:t>
            </a:r>
            <a:r>
              <a:rPr lang="de-DE" sz="2800" dirty="0" smtClean="0">
                <a:solidFill>
                  <a:srgbClr val="FF0000"/>
                </a:solidFill>
              </a:rPr>
              <a:t> </a:t>
            </a:r>
          </a:p>
          <a:p>
            <a:endParaRPr lang="de-DE" sz="2800" dirty="0" smtClean="0"/>
          </a:p>
          <a:p>
            <a:endParaRPr lang="de-DE" sz="2800" dirty="0" smtClean="0"/>
          </a:p>
          <a:p>
            <a:endParaRPr lang="de-DE" sz="2800" dirty="0" smtClean="0"/>
          </a:p>
          <a:p>
            <a:r>
              <a:rPr lang="de-DE" sz="2800" dirty="0" smtClean="0"/>
              <a:t>regionale Vermarktung von </a:t>
            </a:r>
            <a:r>
              <a:rPr lang="de-DE" sz="2800" dirty="0" smtClean="0">
                <a:solidFill>
                  <a:srgbClr val="00B050"/>
                </a:solidFill>
              </a:rPr>
              <a:t>Lebensmitteln</a:t>
            </a:r>
            <a:endParaRPr lang="de-DE" sz="2800" dirty="0">
              <a:solidFill>
                <a:srgbClr val="00B050"/>
              </a:solidFill>
            </a:endParaRPr>
          </a:p>
          <a:p>
            <a:endParaRPr lang="de-DE" sz="2800" dirty="0"/>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2060848"/>
            <a:ext cx="7632848" cy="2246769"/>
          </a:xfrm>
          <a:prstGeom prst="rect">
            <a:avLst/>
          </a:prstGeom>
        </p:spPr>
        <p:txBody>
          <a:bodyPr wrap="square">
            <a:spAutoFit/>
          </a:bodyPr>
          <a:lstStyle/>
          <a:p>
            <a:r>
              <a:rPr lang="de-DE" sz="2800" dirty="0" smtClean="0"/>
              <a:t>Unter anderem wurde ein Prüfzeichen entwickelt.</a:t>
            </a:r>
          </a:p>
          <a:p>
            <a:r>
              <a:rPr lang="de-DE" sz="2800" dirty="0" smtClean="0"/>
              <a:t>Wo Sie dieses sehen, </a:t>
            </a:r>
          </a:p>
          <a:p>
            <a:r>
              <a:rPr lang="de-DE" sz="2800" dirty="0" smtClean="0"/>
              <a:t>ist sowohl die </a:t>
            </a:r>
            <a:r>
              <a:rPr lang="de-DE" sz="2800" dirty="0" smtClean="0">
                <a:solidFill>
                  <a:srgbClr val="00B050"/>
                </a:solidFill>
              </a:rPr>
              <a:t>Herkunft aus NRW </a:t>
            </a:r>
            <a:r>
              <a:rPr lang="de-DE" sz="2800" dirty="0" smtClean="0"/>
              <a:t>verbrieft </a:t>
            </a:r>
          </a:p>
          <a:p>
            <a:r>
              <a:rPr lang="de-DE" sz="2800" dirty="0" smtClean="0"/>
              <a:t>als auch ein sehr </a:t>
            </a:r>
            <a:r>
              <a:rPr lang="de-DE" sz="2800" dirty="0" smtClean="0">
                <a:solidFill>
                  <a:srgbClr val="00B050"/>
                </a:solidFill>
              </a:rPr>
              <a:t>hoher Qualitätsstandart .</a:t>
            </a:r>
            <a:endParaRPr lang="de-DE" sz="2800" dirty="0">
              <a:solidFill>
                <a:srgbClr val="00B050"/>
              </a:solidFill>
            </a:endParaRPr>
          </a:p>
          <a:p>
            <a:endParaRPr lang="de-DE" sz="2800" dirty="0"/>
          </a:p>
        </p:txBody>
      </p:sp>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nrw-isst-gut.de/fileadmin/dateien/Pruefsiegel/Produkt/NRWisstGut_Master_Qualitaetssiegel.png"/>
          <p:cNvPicPr>
            <a:picLocks noChangeAspect="1" noChangeArrowheads="1"/>
          </p:cNvPicPr>
          <p:nvPr/>
        </p:nvPicPr>
        <p:blipFill>
          <a:blip r:embed="rId3" cstate="print"/>
          <a:srcRect/>
          <a:stretch>
            <a:fillRect/>
          </a:stretch>
        </p:blipFill>
        <p:spPr bwMode="auto">
          <a:xfrm>
            <a:off x="1979712" y="1340768"/>
            <a:ext cx="10235514" cy="4526464"/>
          </a:xfrm>
          <a:prstGeom prst="rect">
            <a:avLst/>
          </a:prstGeom>
          <a:noFill/>
        </p:spPr>
      </p:pic>
      <p:sp>
        <p:nvSpPr>
          <p:cNvPr id="4" name="Rechteck 3"/>
          <p:cNvSpPr/>
          <p:nvPr/>
        </p:nvSpPr>
        <p:spPr>
          <a:xfrm>
            <a:off x="1043608" y="620688"/>
            <a:ext cx="3600400" cy="830997"/>
          </a:xfrm>
          <a:prstGeom prst="rect">
            <a:avLst/>
          </a:prstGeom>
        </p:spPr>
        <p:txBody>
          <a:bodyPr wrap="square">
            <a:spAutoFit/>
          </a:bodyPr>
          <a:lstStyle/>
          <a:p>
            <a:r>
              <a:rPr lang="de-DE" sz="4800" dirty="0" smtClean="0"/>
              <a:t>Prüfzeichen</a:t>
            </a:r>
            <a:endParaRPr lang="de-DE" sz="4800" dirty="0"/>
          </a:p>
        </p:txBody>
      </p:sp>
      <p:sp>
        <p:nvSpPr>
          <p:cNvPr id="5" name="Rechteck 4"/>
          <p:cNvSpPr/>
          <p:nvPr/>
        </p:nvSpPr>
        <p:spPr>
          <a:xfrm>
            <a:off x="1979712" y="6093296"/>
            <a:ext cx="3753207" cy="646331"/>
          </a:xfrm>
          <a:prstGeom prst="rect">
            <a:avLst/>
          </a:prstGeom>
        </p:spPr>
        <p:txBody>
          <a:bodyPr wrap="none">
            <a:spAutoFit/>
          </a:bodyPr>
          <a:lstStyle/>
          <a:p>
            <a:r>
              <a:rPr lang="de-DE" sz="3600" dirty="0" smtClean="0">
                <a:solidFill>
                  <a:srgbClr val="00B050"/>
                </a:solidFill>
              </a:rPr>
              <a:t>Herkunft aus NRW </a:t>
            </a:r>
            <a:endParaRPr lang="de-DE" sz="3600" dirty="0"/>
          </a:p>
        </p:txBody>
      </p:sp>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rw-isst-gut.de/fileadmin/dateien/Bilder_Content_NRW/NRWisstGut_Master_Betriebszeichen.png"/>
          <p:cNvPicPr>
            <a:picLocks noChangeAspect="1" noChangeArrowheads="1"/>
          </p:cNvPicPr>
          <p:nvPr/>
        </p:nvPicPr>
        <p:blipFill>
          <a:blip r:embed="rId2" cstate="print"/>
          <a:srcRect/>
          <a:stretch>
            <a:fillRect/>
          </a:stretch>
        </p:blipFill>
        <p:spPr bwMode="auto">
          <a:xfrm>
            <a:off x="-252536" y="620688"/>
            <a:ext cx="9563100" cy="4229101"/>
          </a:xfrm>
          <a:prstGeom prst="rect">
            <a:avLst/>
          </a:prstGeom>
          <a:noFill/>
        </p:spPr>
      </p:pic>
      <p:sp>
        <p:nvSpPr>
          <p:cNvPr id="3" name="Rechteck 2"/>
          <p:cNvSpPr/>
          <p:nvPr/>
        </p:nvSpPr>
        <p:spPr>
          <a:xfrm>
            <a:off x="2843808" y="5301208"/>
            <a:ext cx="5270354" cy="707886"/>
          </a:xfrm>
          <a:prstGeom prst="rect">
            <a:avLst/>
          </a:prstGeom>
        </p:spPr>
        <p:txBody>
          <a:bodyPr wrap="none">
            <a:spAutoFit/>
          </a:bodyPr>
          <a:lstStyle/>
          <a:p>
            <a:r>
              <a:rPr lang="de-DE" sz="4000" dirty="0" smtClean="0">
                <a:solidFill>
                  <a:srgbClr val="00B050"/>
                </a:solidFill>
              </a:rPr>
              <a:t>hoher Qualitätsstandart </a:t>
            </a:r>
            <a:endParaRPr lang="de-DE" sz="4000" dirty="0"/>
          </a:p>
        </p:txBody>
      </p:sp>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1907704" y="1628800"/>
            <a:ext cx="4651199" cy="280317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1124744"/>
            <a:ext cx="7632848" cy="830997"/>
          </a:xfrm>
          <a:prstGeom prst="rect">
            <a:avLst/>
          </a:prstGeom>
        </p:spPr>
        <p:txBody>
          <a:bodyPr wrap="square">
            <a:spAutoFit/>
          </a:bodyPr>
          <a:lstStyle/>
          <a:p>
            <a:r>
              <a:rPr lang="de-DE" sz="4800" dirty="0" smtClean="0"/>
              <a:t>Name </a:t>
            </a:r>
            <a:r>
              <a:rPr lang="de-DE" sz="4800" dirty="0"/>
              <a:t>des </a:t>
            </a:r>
            <a:r>
              <a:rPr lang="de-DE" sz="4800" dirty="0" smtClean="0">
                <a:solidFill>
                  <a:srgbClr val="00B050"/>
                </a:solidFill>
              </a:rPr>
              <a:t>Erzeugers</a:t>
            </a:r>
            <a:endParaRPr lang="de-DE" sz="4800" dirty="0"/>
          </a:p>
        </p:txBody>
      </p:sp>
      <p:pic>
        <p:nvPicPr>
          <p:cNvPr id="34818" name="Picture 2" descr="http://www.kottsieper.de/tl_files/kottsieper/images/Verpackung/kottsieper003.jpg"/>
          <p:cNvPicPr>
            <a:picLocks noChangeAspect="1" noChangeArrowheads="1"/>
          </p:cNvPicPr>
          <p:nvPr/>
        </p:nvPicPr>
        <p:blipFill>
          <a:blip r:embed="rId2" cstate="print"/>
          <a:srcRect/>
          <a:stretch>
            <a:fillRect/>
          </a:stretch>
        </p:blipFill>
        <p:spPr bwMode="auto">
          <a:xfrm>
            <a:off x="2699792" y="3429000"/>
            <a:ext cx="4191000" cy="3228975"/>
          </a:xfrm>
          <a:prstGeom prst="rect">
            <a:avLst/>
          </a:prstGeom>
          <a:noFill/>
        </p:spPr>
      </p:pic>
      <p:sp>
        <p:nvSpPr>
          <p:cNvPr id="34820" name="AutoShape 4" descr="Bildergebnis für eier im supermarkt bild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48680"/>
            <a:ext cx="8229600" cy="1656184"/>
          </a:xfrm>
        </p:spPr>
        <p:txBody>
          <a:bodyPr>
            <a:normAutofit fontScale="90000"/>
          </a:bodyPr>
          <a:lstStyle/>
          <a:p>
            <a:r>
              <a:rPr lang="de-DE" dirty="0"/>
              <a:t>Und genau so machen wir es auch mit unseren Kartoffeln.</a:t>
            </a:r>
            <a:br>
              <a:rPr lang="de-DE" dirty="0"/>
            </a:br>
            <a:endParaRPr lang="de-DE" dirty="0"/>
          </a:p>
        </p:txBody>
      </p:sp>
      <p:pic>
        <p:nvPicPr>
          <p:cNvPr id="35842" name="Picture 2" descr="C:\Daten HL\REWE\Kartoffeltuete_bearb\_DSC1826.jpg"/>
          <p:cNvPicPr>
            <a:picLocks noChangeAspect="1" noChangeArrowheads="1"/>
          </p:cNvPicPr>
          <p:nvPr/>
        </p:nvPicPr>
        <p:blipFill>
          <a:blip r:embed="rId2" cstate="print"/>
          <a:srcRect/>
          <a:stretch>
            <a:fillRect/>
          </a:stretch>
        </p:blipFill>
        <p:spPr bwMode="auto">
          <a:xfrm>
            <a:off x="4427984" y="1700808"/>
            <a:ext cx="3296596" cy="4939525"/>
          </a:xfrm>
          <a:prstGeom prst="rect">
            <a:avLst/>
          </a:prstGeom>
          <a:noFill/>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492896"/>
            <a:ext cx="8229600" cy="1656184"/>
          </a:xfrm>
        </p:spPr>
        <p:txBody>
          <a:bodyPr>
            <a:normAutofit fontScale="90000"/>
          </a:bodyPr>
          <a:lstStyle/>
          <a:p>
            <a:r>
              <a:rPr lang="de-DE" dirty="0"/>
              <a:t>Und </a:t>
            </a:r>
            <a:r>
              <a:rPr lang="de-DE" dirty="0" smtClean="0"/>
              <a:t>was haben Sie als Kunde davon?</a:t>
            </a:r>
            <a:r>
              <a:rPr lang="de-DE" dirty="0"/>
              <a:t/>
            </a:r>
            <a:br>
              <a:rPr lang="de-DE" dirty="0"/>
            </a:br>
            <a:endParaRPr lang="de-DE" dirty="0"/>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530626"/>
          </a:xfrm>
        </p:spPr>
        <p:txBody>
          <a:bodyPr>
            <a:normAutofit/>
          </a:bodyPr>
          <a:lstStyle/>
          <a:p>
            <a:r>
              <a:rPr lang="de-DE" dirty="0" smtClean="0"/>
              <a:t>Warum interessieren sich immer mehr Menschen dafür, wo unsere Lebensmittel her kommen? </a:t>
            </a:r>
            <a:endParaRPr lang="de-DE" dirty="0"/>
          </a:p>
        </p:txBody>
      </p:sp>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492896"/>
            <a:ext cx="8229600" cy="1656184"/>
          </a:xfrm>
        </p:spPr>
        <p:txBody>
          <a:bodyPr>
            <a:normAutofit/>
          </a:bodyPr>
          <a:lstStyle/>
          <a:p>
            <a:r>
              <a:rPr lang="de-DE" dirty="0" smtClean="0"/>
              <a:t>….nicht ein anonymer Packbetrieb </a:t>
            </a:r>
            <a:r>
              <a:rPr lang="de-DE" dirty="0"/>
              <a:t/>
            </a:r>
            <a:br>
              <a:rPr lang="de-DE" dirty="0"/>
            </a:br>
            <a:endParaRPr lang="de-DE" dirty="0"/>
          </a:p>
        </p:txBody>
      </p:sp>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76672"/>
            <a:ext cx="8229600" cy="4968552"/>
          </a:xfrm>
        </p:spPr>
        <p:txBody>
          <a:bodyPr>
            <a:normAutofit/>
          </a:bodyPr>
          <a:lstStyle/>
          <a:p>
            <a:r>
              <a:rPr lang="de-DE" dirty="0" smtClean="0"/>
              <a:t>…..sondern der Erzeuger</a:t>
            </a:r>
            <a:endParaRPr lang="de-DE" dirty="0"/>
          </a:p>
        </p:txBody>
      </p:sp>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340768"/>
            <a:ext cx="8229600" cy="2808312"/>
          </a:xfrm>
        </p:spPr>
        <p:txBody>
          <a:bodyPr>
            <a:normAutofit/>
          </a:bodyPr>
          <a:lstStyle/>
          <a:p>
            <a:r>
              <a:rPr lang="de-DE" dirty="0" smtClean="0"/>
              <a:t>Am Beispiel unseres Bauernhofes will ich das nun zeigen:</a:t>
            </a:r>
            <a:endParaRPr lang="de-DE" dirty="0"/>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1323439"/>
          </a:xfrm>
          <a:prstGeom prst="rect">
            <a:avLst/>
          </a:prstGeom>
        </p:spPr>
        <p:txBody>
          <a:bodyPr wrap="square">
            <a:spAutoFit/>
          </a:bodyPr>
          <a:lstStyle/>
          <a:p>
            <a:r>
              <a:rPr lang="de-DE" sz="4000" dirty="0"/>
              <a:t>Wir, der Kartoffelhof Sieben sind ein </a:t>
            </a:r>
            <a:r>
              <a:rPr lang="de-DE" sz="4000" dirty="0" smtClean="0"/>
              <a:t>Familienbetrieb</a:t>
            </a:r>
            <a:r>
              <a:rPr lang="de-DE" sz="4000" dirty="0"/>
              <a:t>. </a:t>
            </a:r>
          </a:p>
        </p:txBody>
      </p:sp>
      <p:pic>
        <p:nvPicPr>
          <p:cNvPr id="36866" name="Picture 2" descr="C:\Users\Hans-Leo\Desktop\Real\Bild Kartoffeln Vorst für Rewe Din A 1.jpg"/>
          <p:cNvPicPr>
            <a:picLocks noChangeAspect="1" noChangeArrowheads="1"/>
          </p:cNvPicPr>
          <p:nvPr/>
        </p:nvPicPr>
        <p:blipFill>
          <a:blip r:embed="rId2" cstate="print"/>
          <a:srcRect/>
          <a:stretch>
            <a:fillRect/>
          </a:stretch>
        </p:blipFill>
        <p:spPr bwMode="auto">
          <a:xfrm>
            <a:off x="2915816" y="2348880"/>
            <a:ext cx="5076056" cy="3807042"/>
          </a:xfrm>
          <a:prstGeom prst="rect">
            <a:avLst/>
          </a:prstGeom>
          <a:noFill/>
        </p:spPr>
      </p:pic>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1384995"/>
          </a:xfrm>
          <a:prstGeom prst="rect">
            <a:avLst/>
          </a:prstGeom>
        </p:spPr>
        <p:txBody>
          <a:bodyPr wrap="square">
            <a:spAutoFit/>
          </a:bodyPr>
          <a:lstStyle/>
          <a:p>
            <a:r>
              <a:rPr lang="de-DE" sz="2800" dirty="0" smtClean="0"/>
              <a:t>Insgesamt 10 bis 15 verschiedene Sorten, die sich unterscheiden nach Reifezeit, Kocheigenschaften, nach der Form oder Schalenfarbe……….</a:t>
            </a:r>
            <a:endParaRPr lang="de-DE" sz="2800" dirty="0"/>
          </a:p>
        </p:txBody>
      </p:sp>
      <p:pic>
        <p:nvPicPr>
          <p:cNvPr id="59394" name="Picture 2"/>
          <p:cNvPicPr>
            <a:picLocks noChangeAspect="1" noChangeArrowheads="1"/>
          </p:cNvPicPr>
          <p:nvPr/>
        </p:nvPicPr>
        <p:blipFill>
          <a:blip r:embed="rId2" cstate="print"/>
          <a:srcRect/>
          <a:stretch>
            <a:fillRect/>
          </a:stretch>
        </p:blipFill>
        <p:spPr bwMode="auto">
          <a:xfrm>
            <a:off x="3500438" y="2357438"/>
            <a:ext cx="2143125" cy="2143125"/>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683568" y="3185009"/>
            <a:ext cx="2448272" cy="1836204"/>
          </a:xfrm>
          <a:prstGeom prst="rect">
            <a:avLst/>
          </a:prstGeom>
          <a:noFill/>
          <a:ln w="9525">
            <a:noFill/>
            <a:miter lim="800000"/>
            <a:headEnd/>
            <a:tailEnd/>
          </a:ln>
        </p:spPr>
      </p:pic>
      <p:pic>
        <p:nvPicPr>
          <p:cNvPr id="59396" name="Picture 4"/>
          <p:cNvPicPr>
            <a:picLocks noChangeAspect="1" noChangeArrowheads="1"/>
          </p:cNvPicPr>
          <p:nvPr/>
        </p:nvPicPr>
        <p:blipFill>
          <a:blip r:embed="rId4" cstate="print"/>
          <a:srcRect/>
          <a:stretch>
            <a:fillRect/>
          </a:stretch>
        </p:blipFill>
        <p:spPr bwMode="auto">
          <a:xfrm>
            <a:off x="5940152" y="3573016"/>
            <a:ext cx="2585864" cy="193939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523220"/>
          </a:xfrm>
          <a:prstGeom prst="rect">
            <a:avLst/>
          </a:prstGeom>
        </p:spPr>
        <p:txBody>
          <a:bodyPr wrap="square">
            <a:spAutoFit/>
          </a:bodyPr>
          <a:lstStyle/>
          <a:p>
            <a:r>
              <a:rPr lang="de-DE" sz="2800" dirty="0" smtClean="0"/>
              <a:t>Hier unser Hof in winterlicher Stimmung</a:t>
            </a:r>
            <a:endParaRPr lang="de-DE" sz="2800" dirty="0"/>
          </a:p>
        </p:txBody>
      </p:sp>
      <p:pic>
        <p:nvPicPr>
          <p:cNvPr id="61442" name="Picture 2" descr="C:\Users\Hans-Leo\Desktop\Homepage\images\PICT1250.JPG"/>
          <p:cNvPicPr>
            <a:picLocks noChangeAspect="1" noChangeArrowheads="1"/>
          </p:cNvPicPr>
          <p:nvPr/>
        </p:nvPicPr>
        <p:blipFill>
          <a:blip r:embed="rId2" cstate="print"/>
          <a:srcRect/>
          <a:stretch>
            <a:fillRect/>
          </a:stretch>
        </p:blipFill>
        <p:spPr bwMode="auto">
          <a:xfrm>
            <a:off x="1043608" y="1340768"/>
            <a:ext cx="6923923" cy="5192942"/>
          </a:xfrm>
          <a:prstGeom prst="rect">
            <a:avLst/>
          </a:prstGeom>
          <a:noFill/>
        </p:spPr>
      </p:pic>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39552" y="476672"/>
            <a:ext cx="7632848" cy="1384995"/>
          </a:xfrm>
          <a:prstGeom prst="rect">
            <a:avLst/>
          </a:prstGeom>
        </p:spPr>
        <p:txBody>
          <a:bodyPr wrap="square">
            <a:spAutoFit/>
          </a:bodyPr>
          <a:lstStyle/>
          <a:p>
            <a:r>
              <a:rPr lang="de-DE" sz="2800" dirty="0" smtClean="0"/>
              <a:t>……und kurz nachdem der Schnee geschmolzen ist,</a:t>
            </a:r>
          </a:p>
          <a:p>
            <a:r>
              <a:rPr lang="de-DE" sz="2800" dirty="0" smtClean="0"/>
              <a:t>werden schon die ersten Kartoffeln behutsam in die Erde gelegt.</a:t>
            </a:r>
            <a:endParaRPr lang="de-DE" sz="2800" dirty="0">
              <a:solidFill>
                <a:srgbClr val="FF0000"/>
              </a:solidFill>
            </a:endParaRPr>
          </a:p>
        </p:txBody>
      </p:sp>
      <p:pic>
        <p:nvPicPr>
          <p:cNvPr id="60418" name="Picture 2" descr="C:\Users\Hans-Leo\Desktop\Homepage\images\Impression Februar0003.JPG"/>
          <p:cNvPicPr>
            <a:picLocks noChangeAspect="1" noChangeArrowheads="1"/>
          </p:cNvPicPr>
          <p:nvPr/>
        </p:nvPicPr>
        <p:blipFill>
          <a:blip r:embed="rId2" cstate="print"/>
          <a:srcRect/>
          <a:stretch>
            <a:fillRect/>
          </a:stretch>
        </p:blipFill>
        <p:spPr bwMode="auto">
          <a:xfrm>
            <a:off x="1547664" y="1916832"/>
            <a:ext cx="6480720" cy="4698522"/>
          </a:xfrm>
          <a:prstGeom prst="rect">
            <a:avLst/>
          </a:prstGeom>
          <a:noFill/>
        </p:spPr>
      </p:pic>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ns-Leo\Dropbox\Kamera-Uploads\2013-02-28 15.25.28.jpg"/>
          <p:cNvPicPr>
            <a:picLocks noChangeAspect="1" noChangeArrowheads="1"/>
          </p:cNvPicPr>
          <p:nvPr/>
        </p:nvPicPr>
        <p:blipFill>
          <a:blip r:embed="rId2" cstate="print"/>
          <a:srcRect/>
          <a:stretch>
            <a:fillRect/>
          </a:stretch>
        </p:blipFill>
        <p:spPr bwMode="auto">
          <a:xfrm>
            <a:off x="2843808" y="1772816"/>
            <a:ext cx="5580112" cy="4185084"/>
          </a:xfrm>
          <a:prstGeom prst="rect">
            <a:avLst/>
          </a:prstGeom>
          <a:noFill/>
        </p:spPr>
      </p:pic>
      <p:sp>
        <p:nvSpPr>
          <p:cNvPr id="3" name="Textfeld 2"/>
          <p:cNvSpPr txBox="1"/>
          <p:nvPr/>
        </p:nvSpPr>
        <p:spPr>
          <a:xfrm>
            <a:off x="251520" y="836712"/>
            <a:ext cx="8453981" cy="523220"/>
          </a:xfrm>
          <a:prstGeom prst="rect">
            <a:avLst/>
          </a:prstGeom>
          <a:noFill/>
        </p:spPr>
        <p:txBody>
          <a:bodyPr wrap="none" rtlCol="0">
            <a:spAutoFit/>
          </a:bodyPr>
          <a:lstStyle/>
          <a:p>
            <a:r>
              <a:rPr lang="de-DE" sz="2800" dirty="0" smtClean="0"/>
              <a:t>Auch der Storch fühlt sich offenbar recht wohl bei uns…..</a:t>
            </a:r>
            <a:endParaRPr lang="de-DE" sz="2800" dirty="0"/>
          </a:p>
        </p:txBody>
      </p:sp>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39552" y="476672"/>
            <a:ext cx="3024336" cy="1384995"/>
          </a:xfrm>
          <a:prstGeom prst="rect">
            <a:avLst/>
          </a:prstGeom>
        </p:spPr>
        <p:txBody>
          <a:bodyPr wrap="square">
            <a:spAutoFit/>
          </a:bodyPr>
          <a:lstStyle/>
          <a:p>
            <a:r>
              <a:rPr lang="de-DE" sz="2800" dirty="0" smtClean="0"/>
              <a:t>….. In kalten Nächten vor Frost geschützt.</a:t>
            </a:r>
            <a:endParaRPr lang="de-DE" sz="2800" dirty="0"/>
          </a:p>
        </p:txBody>
      </p:sp>
      <p:pic>
        <p:nvPicPr>
          <p:cNvPr id="62466" name="Picture 2" descr="C:\Users\Hans-Leo\Dropbox\Kamera-Uploads\2014-03-25 07.55.11.jpg"/>
          <p:cNvPicPr>
            <a:picLocks noChangeAspect="1" noChangeArrowheads="1"/>
          </p:cNvPicPr>
          <p:nvPr/>
        </p:nvPicPr>
        <p:blipFill>
          <a:blip r:embed="rId2" cstate="print"/>
          <a:srcRect/>
          <a:stretch>
            <a:fillRect/>
          </a:stretch>
        </p:blipFill>
        <p:spPr bwMode="auto">
          <a:xfrm>
            <a:off x="4139952" y="404664"/>
            <a:ext cx="3427479" cy="6093296"/>
          </a:xfrm>
          <a:prstGeom prst="rect">
            <a:avLst/>
          </a:prstGeom>
          <a:noFill/>
        </p:spPr>
      </p:pic>
      <p:pic>
        <p:nvPicPr>
          <p:cNvPr id="62467" name="Picture 3" descr="C:\Users\Hans-Leo\Dropbox\Kamera-Uploads\2014-04-16 07.36.13.jpg"/>
          <p:cNvPicPr>
            <a:picLocks noChangeAspect="1" noChangeArrowheads="1"/>
          </p:cNvPicPr>
          <p:nvPr/>
        </p:nvPicPr>
        <p:blipFill>
          <a:blip r:embed="rId3" cstate="print"/>
          <a:srcRect/>
          <a:stretch>
            <a:fillRect/>
          </a:stretch>
        </p:blipFill>
        <p:spPr bwMode="auto">
          <a:xfrm>
            <a:off x="251520" y="3356992"/>
            <a:ext cx="3707904" cy="2085696"/>
          </a:xfrm>
          <a:prstGeom prst="rect">
            <a:avLst/>
          </a:prstGeom>
          <a:noFill/>
        </p:spPr>
      </p:pic>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39552" y="476672"/>
            <a:ext cx="7704856" cy="1384995"/>
          </a:xfrm>
          <a:prstGeom prst="rect">
            <a:avLst/>
          </a:prstGeom>
        </p:spPr>
        <p:txBody>
          <a:bodyPr wrap="square">
            <a:spAutoFit/>
          </a:bodyPr>
          <a:lstStyle/>
          <a:p>
            <a:r>
              <a:rPr lang="de-DE" sz="2800" dirty="0" smtClean="0"/>
              <a:t>Und so können wir meist schon Anfang Mai </a:t>
            </a:r>
          </a:p>
          <a:p>
            <a:r>
              <a:rPr lang="de-DE" sz="2800" dirty="0" smtClean="0"/>
              <a:t>mit der Ernte der speziellen Frühkartoffeln beginnen!</a:t>
            </a:r>
            <a:endParaRPr lang="de-DE" sz="2800" dirty="0"/>
          </a:p>
        </p:txBody>
      </p:sp>
      <p:pic>
        <p:nvPicPr>
          <p:cNvPr id="63490" name="Picture 2" descr="C:\Users\Hans-Leo\Desktop\Homepage\images\roden13.05.29.jpg"/>
          <p:cNvPicPr>
            <a:picLocks noChangeAspect="1" noChangeArrowheads="1"/>
          </p:cNvPicPr>
          <p:nvPr/>
        </p:nvPicPr>
        <p:blipFill>
          <a:blip r:embed="rId2" cstate="print"/>
          <a:srcRect/>
          <a:stretch>
            <a:fillRect/>
          </a:stretch>
        </p:blipFill>
        <p:spPr bwMode="auto">
          <a:xfrm>
            <a:off x="4716016" y="2132856"/>
            <a:ext cx="3888432" cy="2579327"/>
          </a:xfrm>
          <a:prstGeom prst="rect">
            <a:avLst/>
          </a:prstGeom>
          <a:noFill/>
        </p:spPr>
      </p:pic>
      <p:pic>
        <p:nvPicPr>
          <p:cNvPr id="63491" name="Picture 3" descr="C:\Users\Hans-Leo\Dropbox\Kamera-Uploads\2015-07-16 20.28.39.jpg"/>
          <p:cNvPicPr>
            <a:picLocks noChangeAspect="1" noChangeArrowheads="1"/>
          </p:cNvPicPr>
          <p:nvPr/>
        </p:nvPicPr>
        <p:blipFill>
          <a:blip r:embed="rId3" cstate="print"/>
          <a:srcRect/>
          <a:stretch>
            <a:fillRect/>
          </a:stretch>
        </p:blipFill>
        <p:spPr bwMode="auto">
          <a:xfrm>
            <a:off x="1043608" y="2348880"/>
            <a:ext cx="3003798" cy="4005064"/>
          </a:xfrm>
          <a:prstGeom prst="rect">
            <a:avLst/>
          </a:prstGeom>
          <a:noFill/>
        </p:spPr>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827584" y="1700808"/>
            <a:ext cx="7632848" cy="3108543"/>
          </a:xfrm>
          <a:prstGeom prst="rect">
            <a:avLst/>
          </a:prstGeom>
        </p:spPr>
        <p:txBody>
          <a:bodyPr wrap="square">
            <a:spAutoFit/>
          </a:bodyPr>
          <a:lstStyle/>
          <a:p>
            <a:r>
              <a:rPr lang="de-DE" sz="2800" dirty="0"/>
              <a:t>Und solange das so bleibt, dass die Kunden </a:t>
            </a:r>
            <a:endParaRPr lang="de-DE" sz="2800" dirty="0" smtClean="0"/>
          </a:p>
          <a:p>
            <a:r>
              <a:rPr lang="de-DE" sz="2800" dirty="0" smtClean="0"/>
              <a:t>immer </a:t>
            </a:r>
            <a:r>
              <a:rPr lang="de-DE" sz="2800" dirty="0"/>
              <a:t>nur </a:t>
            </a:r>
            <a:r>
              <a:rPr lang="de-DE" sz="2800" dirty="0" smtClean="0"/>
              <a:t>das Billigste </a:t>
            </a:r>
            <a:r>
              <a:rPr lang="de-DE" sz="2800" dirty="0"/>
              <a:t>kaufen, so lange </a:t>
            </a:r>
            <a:r>
              <a:rPr lang="de-DE" sz="2800" dirty="0" smtClean="0"/>
              <a:t>werden auch Lebensmittel in den Supermärkten regelrecht verramscht werden.</a:t>
            </a:r>
          </a:p>
          <a:p>
            <a:endParaRPr lang="de-DE" sz="2800" dirty="0" smtClean="0"/>
          </a:p>
          <a:p>
            <a:endParaRPr lang="de-DE" sz="2800" dirty="0" smtClean="0"/>
          </a:p>
          <a:p>
            <a:endParaRPr lang="de-DE" sz="2800" dirty="0" smtClean="0"/>
          </a:p>
        </p:txBody>
      </p:sp>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39552" y="476672"/>
            <a:ext cx="7704856" cy="1384995"/>
          </a:xfrm>
          <a:prstGeom prst="rect">
            <a:avLst/>
          </a:prstGeom>
        </p:spPr>
        <p:txBody>
          <a:bodyPr wrap="square">
            <a:spAutoFit/>
          </a:bodyPr>
          <a:lstStyle/>
          <a:p>
            <a:r>
              <a:rPr lang="de-DE" sz="2800" dirty="0" smtClean="0"/>
              <a:t>Wunderschön sieht ein Kartoffelfeld aus,</a:t>
            </a:r>
          </a:p>
          <a:p>
            <a:r>
              <a:rPr lang="de-DE" sz="2800" dirty="0" smtClean="0"/>
              <a:t>Wenn die Sorten in unterschiedlichen </a:t>
            </a:r>
          </a:p>
          <a:p>
            <a:r>
              <a:rPr lang="de-DE" sz="2800" dirty="0" smtClean="0"/>
              <a:t>Farben blühen!</a:t>
            </a:r>
            <a:endParaRPr lang="de-DE" sz="2800" dirty="0"/>
          </a:p>
        </p:txBody>
      </p:sp>
      <p:pic>
        <p:nvPicPr>
          <p:cNvPr id="64514" name="Picture 2" descr="C:\Users\Hans-Leo\Desktop\Homepage\images\2014-06-25 15.12.26.jpg"/>
          <p:cNvPicPr>
            <a:picLocks noChangeAspect="1" noChangeArrowheads="1"/>
          </p:cNvPicPr>
          <p:nvPr/>
        </p:nvPicPr>
        <p:blipFill>
          <a:blip r:embed="rId2" cstate="print"/>
          <a:srcRect/>
          <a:stretch>
            <a:fillRect/>
          </a:stretch>
        </p:blipFill>
        <p:spPr bwMode="auto">
          <a:xfrm>
            <a:off x="827584" y="2132856"/>
            <a:ext cx="7524328" cy="4232435"/>
          </a:xfrm>
          <a:prstGeom prst="rect">
            <a:avLst/>
          </a:prstGeom>
          <a:noFill/>
        </p:spPr>
      </p:pic>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39552" y="476672"/>
            <a:ext cx="7704856" cy="954107"/>
          </a:xfrm>
          <a:prstGeom prst="rect">
            <a:avLst/>
          </a:prstGeom>
        </p:spPr>
        <p:txBody>
          <a:bodyPr wrap="square">
            <a:spAutoFit/>
          </a:bodyPr>
          <a:lstStyle/>
          <a:p>
            <a:r>
              <a:rPr lang="de-DE" sz="2800" dirty="0" smtClean="0"/>
              <a:t>Wenn Petrus uns mal etliche Wochen keinen Regen schickt, dann müssen wir halt beregnen</a:t>
            </a:r>
            <a:endParaRPr lang="de-DE" sz="2800" dirty="0"/>
          </a:p>
        </p:txBody>
      </p:sp>
      <p:pic>
        <p:nvPicPr>
          <p:cNvPr id="65538" name="Picture 2" descr="C:\Users\Hans-Leo\Desktop\Real\Fotos Kartoffeln Vorst\DSCN0125.JPG"/>
          <p:cNvPicPr>
            <a:picLocks noChangeAspect="1" noChangeArrowheads="1"/>
          </p:cNvPicPr>
          <p:nvPr/>
        </p:nvPicPr>
        <p:blipFill>
          <a:blip r:embed="rId2" cstate="print"/>
          <a:srcRect/>
          <a:stretch>
            <a:fillRect/>
          </a:stretch>
        </p:blipFill>
        <p:spPr bwMode="auto">
          <a:xfrm>
            <a:off x="1403648" y="1772816"/>
            <a:ext cx="6372200" cy="4779150"/>
          </a:xfrm>
          <a:prstGeom prst="rect">
            <a:avLst/>
          </a:prstGeom>
          <a:noFill/>
        </p:spPr>
      </p:pic>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39552" y="476672"/>
            <a:ext cx="7704856" cy="954107"/>
          </a:xfrm>
          <a:prstGeom prst="rect">
            <a:avLst/>
          </a:prstGeom>
        </p:spPr>
        <p:txBody>
          <a:bodyPr wrap="square">
            <a:spAutoFit/>
          </a:bodyPr>
          <a:lstStyle/>
          <a:p>
            <a:r>
              <a:rPr lang="de-DE" sz="2800" dirty="0" smtClean="0"/>
              <a:t>Ernte der Lagerware, die für den Winter vorgesehen ist, mit relativ kleinen und leichten Maschinen….</a:t>
            </a:r>
            <a:endParaRPr lang="de-DE" sz="2800" dirty="0"/>
          </a:p>
        </p:txBody>
      </p:sp>
      <p:pic>
        <p:nvPicPr>
          <p:cNvPr id="66562" name="Picture 2" descr="C:\Users\Hans-Leo\Dropbox\Kamera-Uploads\2015-09-06 13.07.46.jpg"/>
          <p:cNvPicPr>
            <a:picLocks noChangeAspect="1" noChangeArrowheads="1"/>
          </p:cNvPicPr>
          <p:nvPr/>
        </p:nvPicPr>
        <p:blipFill>
          <a:blip r:embed="rId2" cstate="print"/>
          <a:srcRect/>
          <a:stretch>
            <a:fillRect/>
          </a:stretch>
        </p:blipFill>
        <p:spPr bwMode="auto">
          <a:xfrm>
            <a:off x="971599" y="1988840"/>
            <a:ext cx="5762051" cy="3816424"/>
          </a:xfrm>
          <a:prstGeom prst="rect">
            <a:avLst/>
          </a:prstGeom>
          <a:noFill/>
        </p:spPr>
      </p:pic>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39552" y="476672"/>
            <a:ext cx="3888432" cy="1815882"/>
          </a:xfrm>
          <a:prstGeom prst="rect">
            <a:avLst/>
          </a:prstGeom>
        </p:spPr>
        <p:txBody>
          <a:bodyPr wrap="square">
            <a:spAutoFit/>
          </a:bodyPr>
          <a:lstStyle/>
          <a:p>
            <a:r>
              <a:rPr lang="de-DE" sz="2800" dirty="0" smtClean="0"/>
              <a:t>….dabei wird gleich </a:t>
            </a:r>
          </a:p>
          <a:p>
            <a:r>
              <a:rPr lang="de-DE" sz="2800" dirty="0" smtClean="0"/>
              <a:t> auf der</a:t>
            </a:r>
          </a:p>
          <a:p>
            <a:r>
              <a:rPr lang="de-DE" sz="2800" dirty="0" smtClean="0"/>
              <a:t>Erntemaschine manuell</a:t>
            </a:r>
          </a:p>
          <a:p>
            <a:r>
              <a:rPr lang="de-DE" sz="2800" dirty="0" smtClean="0"/>
              <a:t>vorsortiert.</a:t>
            </a:r>
            <a:endParaRPr lang="de-DE" sz="2800" dirty="0"/>
          </a:p>
        </p:txBody>
      </p:sp>
      <p:pic>
        <p:nvPicPr>
          <p:cNvPr id="67586" name="Picture 2" descr="C:\Users\Hans-Leo\Dropbox\Kamera-Uploads\2015-09-06 13.38.14.jpg"/>
          <p:cNvPicPr>
            <a:picLocks noChangeAspect="1" noChangeArrowheads="1"/>
          </p:cNvPicPr>
          <p:nvPr/>
        </p:nvPicPr>
        <p:blipFill>
          <a:blip r:embed="rId3" cstate="print"/>
          <a:srcRect/>
          <a:stretch>
            <a:fillRect/>
          </a:stretch>
        </p:blipFill>
        <p:spPr bwMode="auto">
          <a:xfrm>
            <a:off x="4716016" y="387164"/>
            <a:ext cx="3672408" cy="5544615"/>
          </a:xfrm>
          <a:prstGeom prst="rect">
            <a:avLst/>
          </a:prstGeom>
          <a:noFill/>
        </p:spPr>
      </p:pic>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954107"/>
          </a:xfrm>
          <a:prstGeom prst="rect">
            <a:avLst/>
          </a:prstGeom>
        </p:spPr>
        <p:txBody>
          <a:bodyPr wrap="square">
            <a:spAutoFit/>
          </a:bodyPr>
          <a:lstStyle/>
          <a:p>
            <a:r>
              <a:rPr lang="de-DE" sz="2800" dirty="0" smtClean="0"/>
              <a:t>Wir </a:t>
            </a:r>
            <a:r>
              <a:rPr lang="de-DE" sz="2800" dirty="0"/>
              <a:t>lagern sie in einer gekühlten Halle </a:t>
            </a:r>
            <a:r>
              <a:rPr lang="de-DE" sz="2800" dirty="0" smtClean="0"/>
              <a:t>und stapeln </a:t>
            </a:r>
            <a:r>
              <a:rPr lang="de-DE" sz="2800" dirty="0"/>
              <a:t>sie dort in Holzkisten übereinander</a:t>
            </a:r>
          </a:p>
        </p:txBody>
      </p:sp>
      <p:pic>
        <p:nvPicPr>
          <p:cNvPr id="37890" name="Picture 2" descr="C:\Users\Hans-Leo\Desktop\Homepage\images\Lagerung.JPG"/>
          <p:cNvPicPr>
            <a:picLocks noChangeAspect="1" noChangeArrowheads="1"/>
          </p:cNvPicPr>
          <p:nvPr/>
        </p:nvPicPr>
        <p:blipFill>
          <a:blip r:embed="rId3" cstate="print"/>
          <a:srcRect/>
          <a:stretch>
            <a:fillRect/>
          </a:stretch>
        </p:blipFill>
        <p:spPr bwMode="auto">
          <a:xfrm>
            <a:off x="2483768" y="2257425"/>
            <a:ext cx="4776677" cy="3583723"/>
          </a:xfrm>
          <a:prstGeom prst="rect">
            <a:avLst/>
          </a:prstGeom>
          <a:noFill/>
        </p:spPr>
      </p:pic>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1384995"/>
          </a:xfrm>
          <a:prstGeom prst="rect">
            <a:avLst/>
          </a:prstGeom>
        </p:spPr>
        <p:txBody>
          <a:bodyPr wrap="square">
            <a:spAutoFit/>
          </a:bodyPr>
          <a:lstStyle/>
          <a:p>
            <a:r>
              <a:rPr lang="de-DE" sz="2800" dirty="0"/>
              <a:t>Bis sie dann täglich frisch sortiert werden, sorgfältig und von Hand, dabei gebürstet und bewusst nicht </a:t>
            </a:r>
            <a:r>
              <a:rPr lang="de-DE" sz="2800" dirty="0" smtClean="0"/>
              <a:t>gewaschen……</a:t>
            </a:r>
            <a:endParaRPr lang="de-DE" sz="2800" dirty="0"/>
          </a:p>
        </p:txBody>
      </p:sp>
      <p:pic>
        <p:nvPicPr>
          <p:cNvPr id="21505" name="Picture 1" descr="C:\Daten HL\Fotos HL\2017\Enkel, Werbefotos\20171114_114425.jpg"/>
          <p:cNvPicPr>
            <a:picLocks noChangeAspect="1" noChangeArrowheads="1"/>
          </p:cNvPicPr>
          <p:nvPr/>
        </p:nvPicPr>
        <p:blipFill>
          <a:blip r:embed="rId2" cstate="print"/>
          <a:srcRect/>
          <a:stretch>
            <a:fillRect/>
          </a:stretch>
        </p:blipFill>
        <p:spPr bwMode="auto">
          <a:xfrm>
            <a:off x="3347864" y="2420888"/>
            <a:ext cx="5076056" cy="3807042"/>
          </a:xfrm>
          <a:prstGeom prst="rect">
            <a:avLst/>
          </a:prstGeom>
          <a:noFill/>
        </p:spPr>
      </p:pic>
      <p:pic>
        <p:nvPicPr>
          <p:cNvPr id="21506" name="Picture 2" descr="C:\Daten HL\Fotos HL\2017\Enkel, Werbefotos\20171114_114517.jpg"/>
          <p:cNvPicPr>
            <a:picLocks noChangeAspect="1" noChangeArrowheads="1"/>
          </p:cNvPicPr>
          <p:nvPr/>
        </p:nvPicPr>
        <p:blipFill>
          <a:blip r:embed="rId3" cstate="print"/>
          <a:srcRect/>
          <a:stretch>
            <a:fillRect/>
          </a:stretch>
        </p:blipFill>
        <p:spPr bwMode="auto">
          <a:xfrm>
            <a:off x="179512" y="3789040"/>
            <a:ext cx="2921358" cy="2191018"/>
          </a:xfrm>
          <a:prstGeom prst="rect">
            <a:avLst/>
          </a:prstGeom>
          <a:noFill/>
        </p:spPr>
      </p:pic>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1815882"/>
          </a:xfrm>
          <a:prstGeom prst="rect">
            <a:avLst/>
          </a:prstGeom>
        </p:spPr>
        <p:txBody>
          <a:bodyPr wrap="square">
            <a:spAutoFit/>
          </a:bodyPr>
          <a:lstStyle/>
          <a:p>
            <a:r>
              <a:rPr lang="de-DE" sz="2800" dirty="0"/>
              <a:t>…….und dann zum größten Teil in unsere inzwischen schon recht bekannte </a:t>
            </a:r>
            <a:endParaRPr lang="de-DE" sz="2800" dirty="0" smtClean="0"/>
          </a:p>
          <a:p>
            <a:r>
              <a:rPr lang="de-DE" sz="2800" dirty="0" smtClean="0"/>
              <a:t>„</a:t>
            </a:r>
            <a:r>
              <a:rPr lang="de-DE" sz="2800" dirty="0"/>
              <a:t>Kartoffelhof Sieben  Tüte“ verpackt werden, auch wieder von Hand.</a:t>
            </a:r>
          </a:p>
        </p:txBody>
      </p:sp>
      <p:pic>
        <p:nvPicPr>
          <p:cNvPr id="39938" name="Picture 2" descr="C:\Users\Hans-Leo\Dropbox\Kamera-Uploads\2015-09-06 12.28.22.jpg"/>
          <p:cNvPicPr>
            <a:picLocks noChangeAspect="1" noChangeArrowheads="1"/>
          </p:cNvPicPr>
          <p:nvPr/>
        </p:nvPicPr>
        <p:blipFill>
          <a:blip r:embed="rId2" cstate="print"/>
          <a:srcRect/>
          <a:stretch>
            <a:fillRect/>
          </a:stretch>
        </p:blipFill>
        <p:spPr bwMode="auto">
          <a:xfrm>
            <a:off x="3923928" y="2348880"/>
            <a:ext cx="2559188" cy="3863872"/>
          </a:xfrm>
          <a:prstGeom prst="rect">
            <a:avLst/>
          </a:prstGeom>
          <a:noFill/>
        </p:spPr>
      </p:pic>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954107"/>
          </a:xfrm>
          <a:prstGeom prst="rect">
            <a:avLst/>
          </a:prstGeom>
        </p:spPr>
        <p:txBody>
          <a:bodyPr wrap="square">
            <a:spAutoFit/>
          </a:bodyPr>
          <a:lstStyle/>
          <a:p>
            <a:r>
              <a:rPr lang="de-DE" sz="2800" dirty="0" smtClean="0"/>
              <a:t>mit </a:t>
            </a:r>
            <a:r>
              <a:rPr lang="de-DE" sz="2800" dirty="0"/>
              <a:t>einem kleinen LKW </a:t>
            </a:r>
            <a:r>
              <a:rPr lang="de-DE" sz="2800" dirty="0">
                <a:solidFill>
                  <a:srgbClr val="00B050"/>
                </a:solidFill>
              </a:rPr>
              <a:t>direkt</a:t>
            </a:r>
            <a:r>
              <a:rPr lang="de-DE" sz="2800" dirty="0"/>
              <a:t> in jeden „</a:t>
            </a:r>
            <a:r>
              <a:rPr lang="de-DE" sz="2800" dirty="0" smtClean="0"/>
              <a:t>unserer“ </a:t>
            </a:r>
            <a:r>
              <a:rPr lang="de-DE" sz="2800" dirty="0"/>
              <a:t>Verbrauchermärkte. </a:t>
            </a:r>
          </a:p>
        </p:txBody>
      </p:sp>
      <p:pic>
        <p:nvPicPr>
          <p:cNvPr id="40962" name="Picture 2" descr="C:\Users\Hans-Leo\Dropbox\Kamera-Uploads\2015-09-06 12.43.27.jpg"/>
          <p:cNvPicPr>
            <a:picLocks noChangeAspect="1" noChangeArrowheads="1"/>
          </p:cNvPicPr>
          <p:nvPr/>
        </p:nvPicPr>
        <p:blipFill>
          <a:blip r:embed="rId2" cstate="print"/>
          <a:srcRect/>
          <a:stretch>
            <a:fillRect/>
          </a:stretch>
        </p:blipFill>
        <p:spPr bwMode="auto">
          <a:xfrm>
            <a:off x="1979712" y="1916832"/>
            <a:ext cx="6372200" cy="4220548"/>
          </a:xfrm>
          <a:prstGeom prst="rect">
            <a:avLst/>
          </a:prstGeom>
          <a:noFill/>
        </p:spPr>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1323439"/>
          </a:xfrm>
          <a:prstGeom prst="rect">
            <a:avLst/>
          </a:prstGeom>
        </p:spPr>
        <p:txBody>
          <a:bodyPr wrap="square">
            <a:spAutoFit/>
          </a:bodyPr>
          <a:lstStyle/>
          <a:p>
            <a:r>
              <a:rPr lang="de-DE" sz="4000" dirty="0"/>
              <a:t>Dort können Sie als Kunde </a:t>
            </a:r>
            <a:endParaRPr lang="de-DE" sz="4000" dirty="0" smtClean="0"/>
          </a:p>
          <a:p>
            <a:r>
              <a:rPr lang="de-DE" sz="4000" dirty="0" smtClean="0"/>
              <a:t>dann </a:t>
            </a:r>
            <a:r>
              <a:rPr lang="de-DE" sz="4000" dirty="0"/>
              <a:t>wählen: </a:t>
            </a:r>
            <a:endParaRPr lang="de-DE" sz="4000" dirty="0" smtClean="0"/>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11560" y="2276872"/>
            <a:ext cx="7632848" cy="769441"/>
          </a:xfrm>
          <a:prstGeom prst="rect">
            <a:avLst/>
          </a:prstGeom>
        </p:spPr>
        <p:txBody>
          <a:bodyPr wrap="square">
            <a:spAutoFit/>
          </a:bodyPr>
          <a:lstStyle/>
          <a:p>
            <a:r>
              <a:rPr lang="de-DE" sz="4400" dirty="0" smtClean="0">
                <a:solidFill>
                  <a:srgbClr val="00B050"/>
                </a:solidFill>
              </a:rPr>
              <a:t>……..oder unsere Papier-Tüten, </a:t>
            </a: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2276872"/>
            <a:ext cx="7632848" cy="2554545"/>
          </a:xfrm>
          <a:prstGeom prst="rect">
            <a:avLst/>
          </a:prstGeom>
        </p:spPr>
        <p:txBody>
          <a:bodyPr wrap="square">
            <a:spAutoFit/>
          </a:bodyPr>
          <a:lstStyle/>
          <a:p>
            <a:r>
              <a:rPr lang="de-DE" sz="4000" dirty="0">
                <a:solidFill>
                  <a:srgbClr val="C00000"/>
                </a:solidFill>
              </a:rPr>
              <a:t>Schlimm ist, dass die Dumpingpreise für Lebensmittel </a:t>
            </a:r>
            <a:endParaRPr lang="de-DE" sz="4000" dirty="0" smtClean="0">
              <a:solidFill>
                <a:srgbClr val="C00000"/>
              </a:solidFill>
            </a:endParaRPr>
          </a:p>
          <a:p>
            <a:r>
              <a:rPr lang="de-DE" sz="4000" dirty="0" smtClean="0">
                <a:solidFill>
                  <a:srgbClr val="C00000"/>
                </a:solidFill>
              </a:rPr>
              <a:t>zu </a:t>
            </a:r>
            <a:r>
              <a:rPr lang="de-DE" sz="4000" dirty="0">
                <a:solidFill>
                  <a:srgbClr val="C00000"/>
                </a:solidFill>
              </a:rPr>
              <a:t>Lasten der </a:t>
            </a:r>
            <a:endParaRPr lang="de-DE" sz="4000" dirty="0" smtClean="0">
              <a:solidFill>
                <a:srgbClr val="C00000"/>
              </a:solidFill>
            </a:endParaRPr>
          </a:p>
          <a:p>
            <a:r>
              <a:rPr lang="de-DE" sz="4000" dirty="0" smtClean="0">
                <a:solidFill>
                  <a:srgbClr val="C00000"/>
                </a:solidFill>
              </a:rPr>
              <a:t>regionalen Erzeuger  </a:t>
            </a:r>
            <a:r>
              <a:rPr lang="de-DE" sz="4000" dirty="0">
                <a:solidFill>
                  <a:srgbClr val="C00000"/>
                </a:solidFill>
              </a:rPr>
              <a:t>gehen. </a:t>
            </a:r>
            <a:endParaRPr lang="de-DE" sz="4000" dirty="0" smtClean="0">
              <a:solidFill>
                <a:srgbClr val="C00000"/>
              </a:solidFill>
            </a:endParaRPr>
          </a:p>
        </p:txBody>
      </p:sp>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Hans-Leo\AppData\Local\Microsoft\Windows\Temporary Internet Files\Content.Outlook\DVS9WQVX\20171114_094318 (2).jpg"/>
          <p:cNvPicPr>
            <a:picLocks noChangeAspect="1" noChangeArrowheads="1"/>
          </p:cNvPicPr>
          <p:nvPr/>
        </p:nvPicPr>
        <p:blipFill>
          <a:blip r:embed="rId2" cstate="print"/>
          <a:srcRect/>
          <a:stretch>
            <a:fillRect/>
          </a:stretch>
        </p:blipFill>
        <p:spPr bwMode="auto">
          <a:xfrm>
            <a:off x="1547664" y="260648"/>
            <a:ext cx="6237312" cy="6237312"/>
          </a:xfrm>
          <a:prstGeom prst="rect">
            <a:avLst/>
          </a:prstGeom>
          <a:noFill/>
        </p:spPr>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55576" y="404664"/>
            <a:ext cx="6514284" cy="830997"/>
          </a:xfrm>
          <a:prstGeom prst="rect">
            <a:avLst/>
          </a:prstGeom>
          <a:noFill/>
        </p:spPr>
        <p:txBody>
          <a:bodyPr wrap="none" rtlCol="0">
            <a:spAutoFit/>
          </a:bodyPr>
          <a:lstStyle/>
          <a:p>
            <a:r>
              <a:rPr lang="de-DE" sz="2400" dirty="0" smtClean="0"/>
              <a:t>Hier</a:t>
            </a:r>
            <a:r>
              <a:rPr lang="de-DE" dirty="0" smtClean="0"/>
              <a:t> </a:t>
            </a:r>
            <a:r>
              <a:rPr lang="de-DE" sz="2400" dirty="0" smtClean="0"/>
              <a:t>nebeneinander</a:t>
            </a:r>
            <a:r>
              <a:rPr lang="de-DE" dirty="0" smtClean="0"/>
              <a:t> </a:t>
            </a:r>
            <a:r>
              <a:rPr lang="de-DE" sz="2400" dirty="0" smtClean="0"/>
              <a:t>die junge und alte Generation </a:t>
            </a:r>
          </a:p>
          <a:p>
            <a:r>
              <a:rPr lang="de-DE" sz="2400" dirty="0" smtClean="0"/>
              <a:t>der Familie Sieben</a:t>
            </a:r>
            <a:endParaRPr lang="de-DE" sz="2400" dirty="0"/>
          </a:p>
        </p:txBody>
      </p:sp>
      <p:pic>
        <p:nvPicPr>
          <p:cNvPr id="41986" name="Picture 2" descr="C:\Users\Hans-Leo\Dropbox\Kamera-Uploads\2015-09-06 13.04.54.jpg"/>
          <p:cNvPicPr>
            <a:picLocks noChangeAspect="1" noChangeArrowheads="1"/>
          </p:cNvPicPr>
          <p:nvPr/>
        </p:nvPicPr>
        <p:blipFill>
          <a:blip r:embed="rId2" cstate="print"/>
          <a:srcRect/>
          <a:stretch>
            <a:fillRect/>
          </a:stretch>
        </p:blipFill>
        <p:spPr bwMode="auto">
          <a:xfrm>
            <a:off x="5940152" y="1484784"/>
            <a:ext cx="2509624" cy="3789040"/>
          </a:xfrm>
          <a:prstGeom prst="rect">
            <a:avLst/>
          </a:prstGeom>
          <a:noFill/>
        </p:spPr>
      </p:pic>
      <p:pic>
        <p:nvPicPr>
          <p:cNvPr id="41987" name="Picture 3" descr="C:\Users\Hans-Leo\Dropbox\Kamera-Uploads\2014-01-26 16.45.48.jpg"/>
          <p:cNvPicPr>
            <a:picLocks noChangeAspect="1" noChangeArrowheads="1"/>
          </p:cNvPicPr>
          <p:nvPr/>
        </p:nvPicPr>
        <p:blipFill>
          <a:blip r:embed="rId3" cstate="print"/>
          <a:srcRect/>
          <a:stretch>
            <a:fillRect/>
          </a:stretch>
        </p:blipFill>
        <p:spPr bwMode="auto">
          <a:xfrm>
            <a:off x="395536" y="1556792"/>
            <a:ext cx="5155830" cy="3414879"/>
          </a:xfrm>
          <a:prstGeom prst="rect">
            <a:avLst/>
          </a:prstGeom>
          <a:noFill/>
        </p:spPr>
      </p:pic>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954107"/>
          </a:xfrm>
          <a:prstGeom prst="rect">
            <a:avLst/>
          </a:prstGeom>
        </p:spPr>
        <p:txBody>
          <a:bodyPr wrap="square">
            <a:spAutoFit/>
          </a:bodyPr>
          <a:lstStyle/>
          <a:p>
            <a:r>
              <a:rPr lang="de-DE" sz="2800" b="1" dirty="0"/>
              <a:t>-&gt;  </a:t>
            </a:r>
            <a:r>
              <a:rPr lang="de-DE" sz="2800" b="1" dirty="0" smtClean="0"/>
              <a:t> </a:t>
            </a:r>
            <a:r>
              <a:rPr lang="de-DE" sz="2800" dirty="0" smtClean="0"/>
              <a:t>aus </a:t>
            </a:r>
            <a:r>
              <a:rPr lang="de-DE" sz="2800" dirty="0"/>
              <a:t>der Region, oder sogar direkt aus </a:t>
            </a:r>
            <a:r>
              <a:rPr lang="de-DE" sz="2800" dirty="0" smtClean="0"/>
              <a:t>der</a:t>
            </a:r>
          </a:p>
          <a:p>
            <a:r>
              <a:rPr lang="de-DE" sz="2800" dirty="0"/>
              <a:t> </a:t>
            </a:r>
            <a:r>
              <a:rPr lang="de-DE" sz="2800" dirty="0" smtClean="0"/>
              <a:t>     Nachbarschaft</a:t>
            </a:r>
            <a:endParaRPr lang="de-DE" sz="2800" b="1" dirty="0"/>
          </a:p>
        </p:txBody>
      </p:sp>
      <p:pic>
        <p:nvPicPr>
          <p:cNvPr id="44034" name="Picture 2" descr="C:\Users\Hans-Leo\Desktop\Homepage\images\Das Team 3.JPG"/>
          <p:cNvPicPr>
            <a:picLocks noChangeAspect="1" noChangeArrowheads="1"/>
          </p:cNvPicPr>
          <p:nvPr/>
        </p:nvPicPr>
        <p:blipFill>
          <a:blip r:embed="rId2" cstate="print"/>
          <a:srcRect/>
          <a:stretch>
            <a:fillRect/>
          </a:stretch>
        </p:blipFill>
        <p:spPr bwMode="auto">
          <a:xfrm>
            <a:off x="2843808" y="2132856"/>
            <a:ext cx="4800724" cy="3192170"/>
          </a:xfrm>
          <a:prstGeom prst="rect">
            <a:avLst/>
          </a:prstGeom>
          <a:noFill/>
        </p:spPr>
      </p:pic>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1384995"/>
          </a:xfrm>
          <a:prstGeom prst="rect">
            <a:avLst/>
          </a:prstGeom>
        </p:spPr>
        <p:txBody>
          <a:bodyPr wrap="square">
            <a:spAutoFit/>
          </a:bodyPr>
          <a:lstStyle/>
          <a:p>
            <a:r>
              <a:rPr lang="de-DE" sz="2800" dirty="0" smtClean="0"/>
              <a:t>-&gt;   aus kontrolliertem Anbau, wir werden also regelmäßig geprüft und                                                        zertifiziert</a:t>
            </a:r>
            <a:endParaRPr lang="de-DE" sz="2800" dirty="0"/>
          </a:p>
        </p:txBody>
      </p:sp>
      <p:pic>
        <p:nvPicPr>
          <p:cNvPr id="43010" name="Picture 2" descr="\\NAS01\Betrieb\Landwirtschaft\Kundendateien\QS-Zertifikat 2017.jpeg"/>
          <p:cNvPicPr>
            <a:picLocks noChangeAspect="1" noChangeArrowheads="1"/>
          </p:cNvPicPr>
          <p:nvPr/>
        </p:nvPicPr>
        <p:blipFill>
          <a:blip r:embed="rId3" cstate="print"/>
          <a:srcRect/>
          <a:stretch>
            <a:fillRect/>
          </a:stretch>
        </p:blipFill>
        <p:spPr bwMode="auto">
          <a:xfrm>
            <a:off x="3275856" y="2060848"/>
            <a:ext cx="3211234" cy="4420169"/>
          </a:xfrm>
          <a:prstGeom prst="rect">
            <a:avLst/>
          </a:prstGeom>
          <a:noFill/>
        </p:spPr>
      </p:pic>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4248472" cy="3108543"/>
          </a:xfrm>
          <a:prstGeom prst="rect">
            <a:avLst/>
          </a:prstGeom>
        </p:spPr>
        <p:txBody>
          <a:bodyPr wrap="square">
            <a:spAutoFit/>
          </a:bodyPr>
          <a:lstStyle/>
          <a:p>
            <a:r>
              <a:rPr lang="de-DE" sz="2800" dirty="0" smtClean="0"/>
              <a:t>-&gt; Gentechnik? Kein Thema für uns!</a:t>
            </a:r>
          </a:p>
          <a:p>
            <a:endParaRPr lang="de-DE" sz="2800" dirty="0" smtClean="0"/>
          </a:p>
          <a:p>
            <a:r>
              <a:rPr lang="de-DE" sz="2800" dirty="0" smtClean="0"/>
              <a:t>-&gt; Papiertüte statt Kunststoffbeutel = komposttierbar und schützt vor Licht</a:t>
            </a:r>
            <a:endParaRPr lang="de-DE" sz="2800" dirty="0"/>
          </a:p>
        </p:txBody>
      </p:sp>
      <p:pic>
        <p:nvPicPr>
          <p:cNvPr id="12289" name="Picture 1" descr="C:\Daten HL\Fotos HL\2017\Enkel, Werbefotos\20171114_125804.jpg"/>
          <p:cNvPicPr>
            <a:picLocks noChangeAspect="1" noChangeArrowheads="1"/>
          </p:cNvPicPr>
          <p:nvPr/>
        </p:nvPicPr>
        <p:blipFill>
          <a:blip r:embed="rId3" cstate="print"/>
          <a:srcRect/>
          <a:stretch>
            <a:fillRect/>
          </a:stretch>
        </p:blipFill>
        <p:spPr bwMode="auto">
          <a:xfrm>
            <a:off x="5040052" y="1196752"/>
            <a:ext cx="3708412" cy="4944549"/>
          </a:xfrm>
          <a:prstGeom prst="rect">
            <a:avLst/>
          </a:prstGeom>
          <a:noFill/>
        </p:spPr>
      </p:pic>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11560" y="2348880"/>
            <a:ext cx="7632848" cy="707886"/>
          </a:xfrm>
          <a:prstGeom prst="rect">
            <a:avLst/>
          </a:prstGeom>
        </p:spPr>
        <p:txBody>
          <a:bodyPr wrap="square">
            <a:spAutoFit/>
          </a:bodyPr>
          <a:lstStyle/>
          <a:p>
            <a:r>
              <a:rPr lang="de-DE" sz="4000" dirty="0"/>
              <a:t>-&gt; Klimaschutz durch kurze Wege</a:t>
            </a:r>
          </a:p>
        </p:txBody>
      </p:sp>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954107"/>
          </a:xfrm>
          <a:prstGeom prst="rect">
            <a:avLst/>
          </a:prstGeom>
        </p:spPr>
        <p:txBody>
          <a:bodyPr wrap="square">
            <a:spAutoFit/>
          </a:bodyPr>
          <a:lstStyle/>
          <a:p>
            <a:r>
              <a:rPr lang="de-DE" sz="2800" dirty="0"/>
              <a:t>-&gt; nachhaltige, ökologisch verantwortliche Erzeugung</a:t>
            </a:r>
          </a:p>
        </p:txBody>
      </p:sp>
      <p:pic>
        <p:nvPicPr>
          <p:cNvPr id="45058" name="Picture 2" descr="C:\Users\Hans-Leo\Desktop\Homepage\images\Lohnbetrieb1.jpg"/>
          <p:cNvPicPr>
            <a:picLocks noChangeAspect="1" noChangeArrowheads="1"/>
          </p:cNvPicPr>
          <p:nvPr/>
        </p:nvPicPr>
        <p:blipFill>
          <a:blip r:embed="rId3" cstate="print"/>
          <a:srcRect/>
          <a:stretch>
            <a:fillRect/>
          </a:stretch>
        </p:blipFill>
        <p:spPr bwMode="auto">
          <a:xfrm>
            <a:off x="2843808" y="1412776"/>
            <a:ext cx="3121152" cy="2340864"/>
          </a:xfrm>
          <a:prstGeom prst="rect">
            <a:avLst/>
          </a:prstGeom>
          <a:noFill/>
        </p:spPr>
      </p:pic>
      <p:sp>
        <p:nvSpPr>
          <p:cNvPr id="4" name="Textfeld 3"/>
          <p:cNvSpPr txBox="1"/>
          <p:nvPr/>
        </p:nvSpPr>
        <p:spPr>
          <a:xfrm>
            <a:off x="611560" y="4653136"/>
            <a:ext cx="6342185" cy="646331"/>
          </a:xfrm>
          <a:prstGeom prst="rect">
            <a:avLst/>
          </a:prstGeom>
          <a:noFill/>
        </p:spPr>
        <p:txBody>
          <a:bodyPr wrap="square" rtlCol="0">
            <a:spAutoFit/>
          </a:bodyPr>
          <a:lstStyle/>
          <a:p>
            <a:r>
              <a:rPr lang="de-DE" dirty="0" smtClean="0"/>
              <a:t>Z.B. düngen wir mit Kompost, der ein sehr guter Humuslieferant ist</a:t>
            </a:r>
            <a:endParaRPr lang="de-DE" dirty="0"/>
          </a:p>
        </p:txBody>
      </p:sp>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3108543"/>
          </a:xfrm>
          <a:prstGeom prst="rect">
            <a:avLst/>
          </a:prstGeom>
        </p:spPr>
        <p:txBody>
          <a:bodyPr wrap="square">
            <a:spAutoFit/>
          </a:bodyPr>
          <a:lstStyle/>
          <a:p>
            <a:r>
              <a:rPr lang="de-DE" sz="2800" dirty="0"/>
              <a:t>-&gt; </a:t>
            </a:r>
            <a:r>
              <a:rPr lang="de-DE" sz="2800" dirty="0" smtClean="0"/>
              <a:t>wir </a:t>
            </a:r>
            <a:r>
              <a:rPr lang="de-DE" sz="2800" dirty="0"/>
              <a:t>verzichten auf </a:t>
            </a:r>
            <a:r>
              <a:rPr lang="de-DE" sz="2800" dirty="0" smtClean="0"/>
              <a:t>Waschen</a:t>
            </a:r>
          </a:p>
          <a:p>
            <a:endParaRPr lang="de-DE" sz="2800" dirty="0"/>
          </a:p>
          <a:p>
            <a:r>
              <a:rPr lang="de-DE" sz="2800" dirty="0"/>
              <a:t>-&gt; </a:t>
            </a:r>
            <a:r>
              <a:rPr lang="de-DE" sz="2800" dirty="0" smtClean="0"/>
              <a:t>schonend </a:t>
            </a:r>
            <a:r>
              <a:rPr lang="de-DE" sz="2800" dirty="0"/>
              <a:t>gebürstet </a:t>
            </a:r>
            <a:endParaRPr lang="de-DE" sz="2800" dirty="0" smtClean="0"/>
          </a:p>
          <a:p>
            <a:endParaRPr lang="de-DE" sz="2800" dirty="0" smtClean="0"/>
          </a:p>
          <a:p>
            <a:r>
              <a:rPr lang="de-DE" sz="2800" dirty="0" smtClean="0"/>
              <a:t>-&gt; handverlesen </a:t>
            </a:r>
          </a:p>
          <a:p>
            <a:endParaRPr lang="de-DE" sz="2800" dirty="0" smtClean="0"/>
          </a:p>
          <a:p>
            <a:r>
              <a:rPr lang="de-DE" sz="2800" dirty="0" smtClean="0"/>
              <a:t>-&gt; verpackt</a:t>
            </a:r>
            <a:endParaRPr lang="de-DE" sz="2800" dirty="0"/>
          </a:p>
        </p:txBody>
      </p:sp>
      <p:pic>
        <p:nvPicPr>
          <p:cNvPr id="3" name="Picture 2" descr="C:\Users\Hans-Leo\Dropbox\Kamera-Uploads\2015-09-06 12.28.22.jpg"/>
          <p:cNvPicPr>
            <a:picLocks noChangeAspect="1" noChangeArrowheads="1"/>
          </p:cNvPicPr>
          <p:nvPr/>
        </p:nvPicPr>
        <p:blipFill>
          <a:blip r:embed="rId2" cstate="print"/>
          <a:srcRect/>
          <a:stretch>
            <a:fillRect/>
          </a:stretch>
        </p:blipFill>
        <p:spPr bwMode="auto">
          <a:xfrm>
            <a:off x="3923928" y="2348880"/>
            <a:ext cx="2559188" cy="3863872"/>
          </a:xfrm>
          <a:prstGeom prst="rect">
            <a:avLst/>
          </a:prstGeom>
          <a:noFill/>
        </p:spPr>
      </p:pic>
    </p:spTree>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692696"/>
            <a:ext cx="7632848" cy="5016758"/>
          </a:xfrm>
          <a:prstGeom prst="rect">
            <a:avLst/>
          </a:prstGeom>
        </p:spPr>
        <p:txBody>
          <a:bodyPr wrap="square">
            <a:spAutoFit/>
          </a:bodyPr>
          <a:lstStyle/>
          <a:p>
            <a:r>
              <a:rPr lang="de-DE" sz="2800" dirty="0"/>
              <a:t>Schauen Sie sich um hier in der Halle, </a:t>
            </a:r>
            <a:endParaRPr lang="de-DE" sz="2800" dirty="0" smtClean="0"/>
          </a:p>
          <a:p>
            <a:r>
              <a:rPr lang="de-DE" sz="2800" dirty="0" smtClean="0"/>
              <a:t>reden </a:t>
            </a:r>
            <a:r>
              <a:rPr lang="de-DE" sz="2800" dirty="0"/>
              <a:t>Sie mit den Ausstellern, probieren Sie wo es geht, genießen Sie! </a:t>
            </a:r>
            <a:endParaRPr lang="de-DE" sz="2800" dirty="0" smtClean="0"/>
          </a:p>
          <a:p>
            <a:r>
              <a:rPr lang="de-DE" sz="2800" dirty="0" smtClean="0"/>
              <a:t>Sie </a:t>
            </a:r>
            <a:r>
              <a:rPr lang="de-DE" sz="2800" dirty="0"/>
              <a:t>werden sehen, </a:t>
            </a:r>
            <a:r>
              <a:rPr lang="de-DE" sz="2800" dirty="0" smtClean="0"/>
              <a:t>Sie treffen lauter </a:t>
            </a:r>
            <a:r>
              <a:rPr lang="de-DE" sz="2800" dirty="0"/>
              <a:t>Menschen, deren Herzenswunsch es ist, </a:t>
            </a:r>
            <a:endParaRPr lang="de-DE" sz="2800" dirty="0" smtClean="0"/>
          </a:p>
          <a:p>
            <a:r>
              <a:rPr lang="de-DE" sz="2800" dirty="0" smtClean="0"/>
              <a:t>Lebensmittel </a:t>
            </a:r>
            <a:r>
              <a:rPr lang="de-DE" sz="2800" dirty="0"/>
              <a:t>für Sie zu erzeugen, die schlicht und einfach besser sind</a:t>
            </a:r>
            <a:r>
              <a:rPr lang="de-DE" sz="2800" dirty="0" smtClean="0"/>
              <a:t>.</a:t>
            </a:r>
          </a:p>
          <a:p>
            <a:endParaRPr lang="de-DE" sz="2800" dirty="0"/>
          </a:p>
          <a:p>
            <a:r>
              <a:rPr lang="de-DE" sz="2800" dirty="0" smtClean="0"/>
              <a:t>Getreu unserem Slogan:</a:t>
            </a:r>
          </a:p>
          <a:p>
            <a:endParaRPr lang="de-DE" sz="2800" dirty="0"/>
          </a:p>
          <a:p>
            <a:r>
              <a:rPr lang="de-DE" sz="4000" dirty="0" smtClean="0">
                <a:solidFill>
                  <a:srgbClr val="00B050"/>
                </a:solidFill>
              </a:rPr>
              <a:t>Besser direkt vom Bauern!</a:t>
            </a:r>
            <a:endParaRPr lang="de-DE" sz="4000" dirty="0">
              <a:solidFill>
                <a:srgbClr val="00B050"/>
              </a:solidFill>
            </a:endParaRP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image.shutterstock.com/display_pic_with_logo/2448242/520067260/stock-photo-view-of-a-natural-green-cornfield-with-blue-sky-and-clouds-520067260.jpg"/>
          <p:cNvPicPr>
            <a:picLocks noChangeAspect="1" noChangeArrowheads="1"/>
          </p:cNvPicPr>
          <p:nvPr/>
        </p:nvPicPr>
        <p:blipFill>
          <a:blip r:embed="rId3" cstate="print"/>
          <a:srcRect/>
          <a:stretch>
            <a:fillRect/>
          </a:stretch>
        </p:blipFill>
        <p:spPr bwMode="auto">
          <a:xfrm>
            <a:off x="3491880" y="3963616"/>
            <a:ext cx="4070226" cy="2894384"/>
          </a:xfrm>
          <a:prstGeom prst="rect">
            <a:avLst/>
          </a:prstGeom>
          <a:noFill/>
        </p:spPr>
      </p:pic>
      <p:sp>
        <p:nvSpPr>
          <p:cNvPr id="5" name="Rechteck 4"/>
          <p:cNvSpPr/>
          <p:nvPr/>
        </p:nvSpPr>
        <p:spPr>
          <a:xfrm>
            <a:off x="683568" y="260648"/>
            <a:ext cx="7632848" cy="6555641"/>
          </a:xfrm>
          <a:prstGeom prst="rect">
            <a:avLst/>
          </a:prstGeom>
        </p:spPr>
        <p:txBody>
          <a:bodyPr wrap="square">
            <a:spAutoFit/>
          </a:bodyPr>
          <a:lstStyle/>
          <a:p>
            <a:r>
              <a:rPr lang="de-DE" sz="2800" dirty="0" smtClean="0"/>
              <a:t>                                              „</a:t>
            </a:r>
            <a:r>
              <a:rPr lang="de-DE" sz="2800" dirty="0"/>
              <a:t>Massentierhaltung</a:t>
            </a:r>
            <a:r>
              <a:rPr lang="de-DE" sz="2800" dirty="0" smtClean="0"/>
              <a:t>“</a:t>
            </a:r>
          </a:p>
          <a:p>
            <a:endParaRPr lang="de-DE" sz="2800" dirty="0" smtClean="0"/>
          </a:p>
          <a:p>
            <a:endParaRPr lang="de-DE" sz="2800" dirty="0" smtClean="0"/>
          </a:p>
          <a:p>
            <a:endParaRPr lang="de-DE" sz="2800" dirty="0" smtClean="0"/>
          </a:p>
          <a:p>
            <a:endParaRPr lang="de-DE" sz="2800" dirty="0" smtClean="0"/>
          </a:p>
          <a:p>
            <a:endParaRPr lang="de-DE" sz="2800" dirty="0" smtClean="0"/>
          </a:p>
          <a:p>
            <a:endParaRPr lang="de-DE" sz="2800" dirty="0" smtClean="0"/>
          </a:p>
          <a:p>
            <a:endParaRPr lang="de-DE" sz="2800" dirty="0" smtClean="0"/>
          </a:p>
          <a:p>
            <a:endParaRPr lang="de-DE" sz="2800" dirty="0" smtClean="0"/>
          </a:p>
          <a:p>
            <a:endParaRPr lang="de-DE" sz="2800" dirty="0" smtClean="0"/>
          </a:p>
          <a:p>
            <a:endParaRPr lang="de-DE" sz="2800" dirty="0" smtClean="0"/>
          </a:p>
          <a:p>
            <a:endParaRPr lang="de-DE" sz="2800" dirty="0" smtClean="0"/>
          </a:p>
          <a:p>
            <a:r>
              <a:rPr lang="de-DE" sz="2800" dirty="0" smtClean="0"/>
              <a:t>„</a:t>
            </a:r>
            <a:r>
              <a:rPr lang="de-DE" sz="2800" dirty="0"/>
              <a:t>Monokulturen</a:t>
            </a:r>
            <a:r>
              <a:rPr lang="de-DE" sz="2800" dirty="0" smtClean="0"/>
              <a:t>“.</a:t>
            </a:r>
          </a:p>
          <a:p>
            <a:endParaRPr lang="de-DE" sz="2800" dirty="0"/>
          </a:p>
          <a:p>
            <a:endParaRPr lang="de-DE" sz="2800" dirty="0" smtClean="0"/>
          </a:p>
        </p:txBody>
      </p:sp>
      <p:pic>
        <p:nvPicPr>
          <p:cNvPr id="55298" name="Picture 2" descr="Bildergebnis"/>
          <p:cNvPicPr>
            <a:picLocks noChangeAspect="1" noChangeArrowheads="1"/>
          </p:cNvPicPr>
          <p:nvPr/>
        </p:nvPicPr>
        <p:blipFill>
          <a:blip r:embed="rId4" cstate="print"/>
          <a:srcRect/>
          <a:stretch>
            <a:fillRect/>
          </a:stretch>
        </p:blipFill>
        <p:spPr bwMode="auto">
          <a:xfrm>
            <a:off x="1259632" y="908720"/>
            <a:ext cx="4287912" cy="2146107"/>
          </a:xfrm>
          <a:prstGeom prst="rect">
            <a:avLst/>
          </a:prstGeom>
          <a:noFill/>
        </p:spPr>
      </p:pic>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890666"/>
          </a:xfrm>
        </p:spPr>
        <p:txBody>
          <a:bodyPr>
            <a:normAutofit/>
          </a:bodyPr>
          <a:lstStyle/>
          <a:p>
            <a:r>
              <a:rPr lang="de-DE" dirty="0">
                <a:solidFill>
                  <a:srgbClr val="00B050"/>
                </a:solidFill>
              </a:rPr>
              <a:t>Liebe Zuhörer, das alles geht aber auch ganz anders:</a:t>
            </a:r>
            <a:r>
              <a:rPr lang="de-DE" dirty="0"/>
              <a:t/>
            </a:r>
            <a:br>
              <a:rPr lang="de-DE" dirty="0"/>
            </a:br>
            <a:endParaRPr lang="de-DE" dirty="0"/>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gro-logo"/>
          <p:cNvPicPr>
            <a:picLocks noChangeAspect="1" noChangeArrowheads="1"/>
          </p:cNvPicPr>
          <p:nvPr/>
        </p:nvPicPr>
        <p:blipFill>
          <a:blip r:embed="rId3" cstate="print"/>
          <a:srcRect/>
          <a:stretch>
            <a:fillRect/>
          </a:stretch>
        </p:blipFill>
        <p:spPr bwMode="auto">
          <a:xfrm>
            <a:off x="539552" y="4221088"/>
            <a:ext cx="3333750" cy="2171700"/>
          </a:xfrm>
          <a:prstGeom prst="rect">
            <a:avLst/>
          </a:prstGeom>
          <a:noFill/>
          <a:ln w="9525">
            <a:noFill/>
            <a:miter lim="800000"/>
            <a:headEnd/>
            <a:tailEnd/>
          </a:ln>
        </p:spPr>
      </p:pic>
      <p:pic>
        <p:nvPicPr>
          <p:cNvPr id="26627" name="Picture 3" descr="NEU-Logo NRW"/>
          <p:cNvPicPr>
            <a:picLocks noChangeAspect="1" noChangeArrowheads="1"/>
          </p:cNvPicPr>
          <p:nvPr/>
        </p:nvPicPr>
        <p:blipFill>
          <a:blip r:embed="rId4" cstate="print"/>
          <a:srcRect/>
          <a:stretch>
            <a:fillRect/>
          </a:stretch>
        </p:blipFill>
        <p:spPr bwMode="auto">
          <a:xfrm>
            <a:off x="5220072" y="3789040"/>
            <a:ext cx="1676400" cy="1962150"/>
          </a:xfrm>
          <a:prstGeom prst="rect">
            <a:avLst/>
          </a:prstGeom>
          <a:noFill/>
          <a:ln w="9525">
            <a:noFill/>
            <a:miter lim="800000"/>
            <a:headEnd/>
            <a:tailEnd/>
          </a:ln>
        </p:spPr>
      </p:pic>
      <p:pic>
        <p:nvPicPr>
          <p:cNvPr id="6" name="Picture 2" descr="http://www.nrw-isst-gut.de/fileadmin/dateien/Pruefsiegel/Produkt/NRWisstGut_Master_Qualitaetssiegel.png"/>
          <p:cNvPicPr>
            <a:picLocks noChangeAspect="1" noChangeArrowheads="1"/>
          </p:cNvPicPr>
          <p:nvPr/>
        </p:nvPicPr>
        <p:blipFill>
          <a:blip r:embed="rId5" cstate="print"/>
          <a:srcRect/>
          <a:stretch>
            <a:fillRect/>
          </a:stretch>
        </p:blipFill>
        <p:spPr bwMode="auto">
          <a:xfrm>
            <a:off x="-324544" y="-243408"/>
            <a:ext cx="8122940" cy="3592217"/>
          </a:xfrm>
          <a:prstGeom prst="rect">
            <a:avLst/>
          </a:prstGeom>
          <a:noFill/>
        </p:spPr>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332656"/>
            <a:ext cx="7632848" cy="5262979"/>
          </a:xfrm>
          <a:prstGeom prst="rect">
            <a:avLst/>
          </a:prstGeom>
        </p:spPr>
        <p:txBody>
          <a:bodyPr wrap="square">
            <a:spAutoFit/>
          </a:bodyPr>
          <a:lstStyle/>
          <a:p>
            <a:endParaRPr lang="de-DE" sz="2800" dirty="0" smtClean="0"/>
          </a:p>
          <a:p>
            <a:r>
              <a:rPr lang="de-DE" sz="2800" dirty="0" smtClean="0"/>
              <a:t>Wochenmärkte</a:t>
            </a:r>
          </a:p>
          <a:p>
            <a:endParaRPr lang="de-DE" sz="2800" dirty="0" smtClean="0"/>
          </a:p>
          <a:p>
            <a:endParaRPr lang="de-DE" sz="2800" dirty="0" smtClean="0"/>
          </a:p>
          <a:p>
            <a:endParaRPr lang="de-DE" sz="2800" dirty="0" smtClean="0"/>
          </a:p>
          <a:p>
            <a:endParaRPr lang="de-DE" sz="2800" dirty="0" smtClean="0"/>
          </a:p>
          <a:p>
            <a:endParaRPr lang="de-DE" sz="2800" dirty="0" smtClean="0"/>
          </a:p>
          <a:p>
            <a:r>
              <a:rPr lang="de-DE" sz="2800" dirty="0" smtClean="0"/>
              <a:t>                                                                  </a:t>
            </a:r>
          </a:p>
          <a:p>
            <a:endParaRPr lang="de-DE" sz="2800" dirty="0" smtClean="0"/>
          </a:p>
          <a:p>
            <a:endParaRPr lang="de-DE" sz="2800" dirty="0" smtClean="0"/>
          </a:p>
          <a:p>
            <a:endParaRPr lang="de-DE" sz="2800" dirty="0" smtClean="0"/>
          </a:p>
          <a:p>
            <a:r>
              <a:rPr lang="de-DE" sz="2800" dirty="0" smtClean="0"/>
              <a:t>                                                                	Hofladen</a:t>
            </a:r>
          </a:p>
        </p:txBody>
      </p:sp>
      <p:pic>
        <p:nvPicPr>
          <p:cNvPr id="50178" name="Picture 2" descr="Bildergebnis für bilder wochenmarkt"/>
          <p:cNvPicPr>
            <a:picLocks noChangeAspect="1" noChangeArrowheads="1"/>
          </p:cNvPicPr>
          <p:nvPr/>
        </p:nvPicPr>
        <p:blipFill>
          <a:blip r:embed="rId2" cstate="print"/>
          <a:srcRect/>
          <a:stretch>
            <a:fillRect/>
          </a:stretch>
        </p:blipFill>
        <p:spPr bwMode="auto">
          <a:xfrm>
            <a:off x="3707904" y="332656"/>
            <a:ext cx="4032448" cy="2688299"/>
          </a:xfrm>
          <a:prstGeom prst="rect">
            <a:avLst/>
          </a:prstGeom>
          <a:noFill/>
        </p:spPr>
      </p:pic>
      <p:pic>
        <p:nvPicPr>
          <p:cNvPr id="50182" name="Picture 6" descr="Ähnliches Foto"/>
          <p:cNvPicPr>
            <a:picLocks noChangeAspect="1" noChangeArrowheads="1"/>
          </p:cNvPicPr>
          <p:nvPr/>
        </p:nvPicPr>
        <p:blipFill>
          <a:blip r:embed="rId3" cstate="print"/>
          <a:srcRect/>
          <a:stretch>
            <a:fillRect/>
          </a:stretch>
        </p:blipFill>
        <p:spPr bwMode="auto">
          <a:xfrm>
            <a:off x="827584" y="3573016"/>
            <a:ext cx="4338299" cy="2901099"/>
          </a:xfrm>
          <a:prstGeom prst="rect">
            <a:avLst/>
          </a:prstGeom>
          <a:noFill/>
        </p:spPr>
      </p:pic>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548680"/>
            <a:ext cx="7632848" cy="954107"/>
          </a:xfrm>
          <a:prstGeom prst="rect">
            <a:avLst/>
          </a:prstGeom>
        </p:spPr>
        <p:txBody>
          <a:bodyPr wrap="square">
            <a:spAutoFit/>
          </a:bodyPr>
          <a:lstStyle/>
          <a:p>
            <a:r>
              <a:rPr lang="de-DE" sz="2800" dirty="0" smtClean="0"/>
              <a:t>Das </a:t>
            </a:r>
            <a:r>
              <a:rPr lang="de-DE" sz="2800" dirty="0"/>
              <a:t>geht heute </a:t>
            </a:r>
            <a:r>
              <a:rPr lang="de-DE" sz="2800" dirty="0" smtClean="0"/>
              <a:t>aber auch </a:t>
            </a:r>
            <a:r>
              <a:rPr lang="de-DE" sz="2800" dirty="0"/>
              <a:t>in allen guten Verbrauchermärkten</a:t>
            </a:r>
            <a:r>
              <a:rPr lang="de-DE" sz="2800" dirty="0" smtClean="0"/>
              <a:t>.</a:t>
            </a:r>
            <a:endParaRPr lang="de-DE" sz="2800" dirty="0"/>
          </a:p>
        </p:txBody>
      </p:sp>
      <p:pic>
        <p:nvPicPr>
          <p:cNvPr id="49154" name="Picture 2" descr="Metro, Saturn, Media-Markt, Real, Kaufland, Kaufhof, Lidl"/>
          <p:cNvPicPr>
            <a:picLocks noChangeAspect="1" noChangeArrowheads="1"/>
          </p:cNvPicPr>
          <p:nvPr/>
        </p:nvPicPr>
        <p:blipFill>
          <a:blip r:embed="rId3" cstate="print"/>
          <a:srcRect/>
          <a:stretch>
            <a:fillRect/>
          </a:stretch>
        </p:blipFill>
        <p:spPr bwMode="auto">
          <a:xfrm>
            <a:off x="611560" y="1844824"/>
            <a:ext cx="3552478" cy="2120209"/>
          </a:xfrm>
          <a:prstGeom prst="rect">
            <a:avLst/>
          </a:prstGeom>
          <a:noFill/>
        </p:spPr>
      </p:pic>
      <p:pic>
        <p:nvPicPr>
          <p:cNvPr id="49156" name="Picture 4" descr="https://screenshots.firefoxusercontent.com/images/9337f8b9-90d4-4afe-b6c0-a8c114fa46c3.png"/>
          <p:cNvPicPr>
            <a:picLocks noChangeAspect="1" noChangeArrowheads="1"/>
          </p:cNvPicPr>
          <p:nvPr/>
        </p:nvPicPr>
        <p:blipFill>
          <a:blip r:embed="rId4" cstate="print"/>
          <a:srcRect/>
          <a:stretch>
            <a:fillRect/>
          </a:stretch>
        </p:blipFill>
        <p:spPr bwMode="auto">
          <a:xfrm>
            <a:off x="4211960" y="4077072"/>
            <a:ext cx="4224586" cy="2346993"/>
          </a:xfrm>
          <a:prstGeom prst="rect">
            <a:avLst/>
          </a:prstGeom>
          <a:noFill/>
        </p:spPr>
      </p:pic>
    </p:spTree>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865</Words>
  <Application>Microsoft Office PowerPoint</Application>
  <PresentationFormat>Bildschirmpräsentation (4:3)</PresentationFormat>
  <Paragraphs>141</Paragraphs>
  <Slides>48</Slides>
  <Notes>10</Notes>
  <HiddenSlides>0</HiddenSlides>
  <MMClips>0</MMClips>
  <ScaleCrop>false</ScaleCrop>
  <HeadingPairs>
    <vt:vector size="4" baseType="variant">
      <vt:variant>
        <vt:lpstr>Design</vt:lpstr>
      </vt:variant>
      <vt:variant>
        <vt:i4>1</vt:i4>
      </vt:variant>
      <vt:variant>
        <vt:lpstr>Folientitel</vt:lpstr>
      </vt:variant>
      <vt:variant>
        <vt:i4>48</vt:i4>
      </vt:variant>
    </vt:vector>
  </HeadingPairs>
  <TitlesOfParts>
    <vt:vector size="49" baseType="lpstr">
      <vt:lpstr>Larissa-Design</vt:lpstr>
      <vt:lpstr>NRW – das Beste aus der Region</vt:lpstr>
      <vt:lpstr>Warum interessieren sich immer mehr Menschen dafür, wo unsere Lebensmittel her kommen? </vt:lpstr>
      <vt:lpstr>Folie 3</vt:lpstr>
      <vt:lpstr>Folie 4</vt:lpstr>
      <vt:lpstr>Folie 5</vt:lpstr>
      <vt:lpstr>Liebe Zuhörer, das alles geht aber auch ganz anders: </vt:lpstr>
      <vt:lpstr>Folie 7</vt:lpstr>
      <vt:lpstr>Folie 8</vt:lpstr>
      <vt:lpstr>Folie 9</vt:lpstr>
      <vt:lpstr>Folie 10</vt:lpstr>
      <vt:lpstr>Folie 11</vt:lpstr>
      <vt:lpstr>Folie 12</vt:lpstr>
      <vt:lpstr>Folie 13</vt:lpstr>
      <vt:lpstr>Folie 14</vt:lpstr>
      <vt:lpstr>Folie 15</vt:lpstr>
      <vt:lpstr>Folie 16</vt:lpstr>
      <vt:lpstr>Folie 17</vt:lpstr>
      <vt:lpstr>Und genau so machen wir es auch mit unseren Kartoffeln. </vt:lpstr>
      <vt:lpstr>Und was haben Sie als Kunde davon? </vt:lpstr>
      <vt:lpstr>….nicht ein anonymer Packbetrieb  </vt:lpstr>
      <vt:lpstr>…..sondern der Erzeuger</vt:lpstr>
      <vt:lpstr>Am Beispiel unseres Bauernhofes will ich das nun zeigen:</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NRW – das Beste aus der Region</dc:title>
  <dc:creator>Hans-Leo</dc:creator>
  <cp:lastModifiedBy>Hans-Leo</cp:lastModifiedBy>
  <cp:revision>157</cp:revision>
  <dcterms:created xsi:type="dcterms:W3CDTF">2017-11-11T11:51:31Z</dcterms:created>
  <dcterms:modified xsi:type="dcterms:W3CDTF">2017-11-17T09:59:56Z</dcterms:modified>
</cp:coreProperties>
</file>